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9"/>
  </p:handoutMasterIdLst>
  <p:sldIdLst>
    <p:sldId id="256" r:id="rId2"/>
    <p:sldId id="257" r:id="rId3"/>
    <p:sldId id="287" r:id="rId4"/>
    <p:sldId id="263" r:id="rId5"/>
    <p:sldId id="259" r:id="rId6"/>
    <p:sldId id="261" r:id="rId7"/>
    <p:sldId id="283" r:id="rId8"/>
    <p:sldId id="262" r:id="rId9"/>
    <p:sldId id="260" r:id="rId10"/>
    <p:sldId id="288" r:id="rId11"/>
    <p:sldId id="270" r:id="rId12"/>
    <p:sldId id="272" r:id="rId13"/>
    <p:sldId id="264" r:id="rId14"/>
    <p:sldId id="265" r:id="rId15"/>
    <p:sldId id="275" r:id="rId16"/>
    <p:sldId id="291" r:id="rId17"/>
    <p:sldId id="290" r:id="rId18"/>
    <p:sldId id="289" r:id="rId19"/>
    <p:sldId id="285" r:id="rId20"/>
    <p:sldId id="292" r:id="rId21"/>
    <p:sldId id="266" r:id="rId22"/>
    <p:sldId id="293" r:id="rId23"/>
    <p:sldId id="295" r:id="rId24"/>
    <p:sldId id="268" r:id="rId25"/>
    <p:sldId id="294" r:id="rId26"/>
    <p:sldId id="267" r:id="rId27"/>
    <p:sldId id="258" r:id="rId28"/>
  </p:sldIdLst>
  <p:sldSz cx="9144000" cy="6858000" type="screen4x3"/>
  <p:notesSz cx="6797675" cy="9926638"/>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5843"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5844"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5845"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5329794-9112-426F-9A5F-22E2FEE1F3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5133AC-317A-4D38-B160-D60ABE427A03}" type="slidenum">
              <a:rPr lang="en-US" altLang="en-US"/>
              <a:pPr>
                <a:defRPr/>
              </a:pPr>
              <a:t>‹#›</a:t>
            </a:fld>
            <a:endParaRPr lang="en-US" altLang="en-US"/>
          </a:p>
        </p:txBody>
      </p:sp>
    </p:spTree>
    <p:extLst>
      <p:ext uri="{BB962C8B-B14F-4D97-AF65-F5344CB8AC3E}">
        <p14:creationId xmlns:p14="http://schemas.microsoft.com/office/powerpoint/2010/main" val="341845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084A7A-526C-46BB-976F-177F0A83BFF9}" type="slidenum">
              <a:rPr lang="en-US" altLang="en-US"/>
              <a:pPr>
                <a:defRPr/>
              </a:pPr>
              <a:t>‹#›</a:t>
            </a:fld>
            <a:endParaRPr lang="en-US" altLang="en-US"/>
          </a:p>
        </p:txBody>
      </p:sp>
    </p:spTree>
    <p:extLst>
      <p:ext uri="{BB962C8B-B14F-4D97-AF65-F5344CB8AC3E}">
        <p14:creationId xmlns:p14="http://schemas.microsoft.com/office/powerpoint/2010/main" val="239703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3AA441F-FAB8-45AC-ACFA-D5EDA69F8311}" type="slidenum">
              <a:rPr lang="en-US" altLang="en-US"/>
              <a:pPr>
                <a:defRPr/>
              </a:pPr>
              <a:t>‹#›</a:t>
            </a:fld>
            <a:endParaRPr lang="en-US" altLang="en-US"/>
          </a:p>
        </p:txBody>
      </p:sp>
    </p:spTree>
    <p:extLst>
      <p:ext uri="{BB962C8B-B14F-4D97-AF65-F5344CB8AC3E}">
        <p14:creationId xmlns:p14="http://schemas.microsoft.com/office/powerpoint/2010/main" val="2074280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FD4747B-0D9B-47DC-8BFD-B9809A7F596B}" type="slidenum">
              <a:rPr lang="en-US" altLang="en-US"/>
              <a:pPr>
                <a:defRPr/>
              </a:pPr>
              <a:t>‹#›</a:t>
            </a:fld>
            <a:endParaRPr lang="en-US" altLang="en-US"/>
          </a:p>
        </p:txBody>
      </p:sp>
    </p:spTree>
    <p:extLst>
      <p:ext uri="{BB962C8B-B14F-4D97-AF65-F5344CB8AC3E}">
        <p14:creationId xmlns:p14="http://schemas.microsoft.com/office/powerpoint/2010/main" val="191293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BDC5A8-BEFB-4103-BA30-B028A11415BE}" type="slidenum">
              <a:rPr lang="en-US" altLang="en-US"/>
              <a:pPr>
                <a:defRPr/>
              </a:pPr>
              <a:t>‹#›</a:t>
            </a:fld>
            <a:endParaRPr lang="en-US" altLang="en-US"/>
          </a:p>
        </p:txBody>
      </p:sp>
    </p:spTree>
    <p:extLst>
      <p:ext uri="{BB962C8B-B14F-4D97-AF65-F5344CB8AC3E}">
        <p14:creationId xmlns:p14="http://schemas.microsoft.com/office/powerpoint/2010/main" val="53466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38C6A0A-917A-4CCA-B870-1484ADEC066A}" type="slidenum">
              <a:rPr lang="en-US" altLang="en-US"/>
              <a:pPr>
                <a:defRPr/>
              </a:pPr>
              <a:t>‹#›</a:t>
            </a:fld>
            <a:endParaRPr lang="en-US" altLang="en-US"/>
          </a:p>
        </p:txBody>
      </p:sp>
    </p:spTree>
    <p:extLst>
      <p:ext uri="{BB962C8B-B14F-4D97-AF65-F5344CB8AC3E}">
        <p14:creationId xmlns:p14="http://schemas.microsoft.com/office/powerpoint/2010/main" val="286791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49767C2-9FCB-48A1-BC00-7B9FE55E0098}" type="slidenum">
              <a:rPr lang="en-US" altLang="en-US"/>
              <a:pPr>
                <a:defRPr/>
              </a:pPr>
              <a:t>‹#›</a:t>
            </a:fld>
            <a:endParaRPr lang="en-US" altLang="en-US"/>
          </a:p>
        </p:txBody>
      </p:sp>
    </p:spTree>
    <p:extLst>
      <p:ext uri="{BB962C8B-B14F-4D97-AF65-F5344CB8AC3E}">
        <p14:creationId xmlns:p14="http://schemas.microsoft.com/office/powerpoint/2010/main" val="335659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2746797-5956-45A7-91AD-838D60BB8A00}" type="slidenum">
              <a:rPr lang="en-US" altLang="en-US"/>
              <a:pPr>
                <a:defRPr/>
              </a:pPr>
              <a:t>‹#›</a:t>
            </a:fld>
            <a:endParaRPr lang="en-US" altLang="en-US"/>
          </a:p>
        </p:txBody>
      </p:sp>
    </p:spTree>
    <p:extLst>
      <p:ext uri="{BB962C8B-B14F-4D97-AF65-F5344CB8AC3E}">
        <p14:creationId xmlns:p14="http://schemas.microsoft.com/office/powerpoint/2010/main" val="166853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31BFC57-BCF6-4E2B-9DC0-F761D435F03C}" type="slidenum">
              <a:rPr lang="en-US" altLang="en-US"/>
              <a:pPr>
                <a:defRPr/>
              </a:pPr>
              <a:t>‹#›</a:t>
            </a:fld>
            <a:endParaRPr lang="en-US" altLang="en-US"/>
          </a:p>
        </p:txBody>
      </p:sp>
    </p:spTree>
    <p:extLst>
      <p:ext uri="{BB962C8B-B14F-4D97-AF65-F5344CB8AC3E}">
        <p14:creationId xmlns:p14="http://schemas.microsoft.com/office/powerpoint/2010/main" val="99149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1087ED4-CC49-41F3-A949-E30920550881}" type="slidenum">
              <a:rPr lang="en-US" altLang="en-US"/>
              <a:pPr>
                <a:defRPr/>
              </a:pPr>
              <a:t>‹#›</a:t>
            </a:fld>
            <a:endParaRPr lang="en-US" altLang="en-US"/>
          </a:p>
        </p:txBody>
      </p:sp>
    </p:spTree>
    <p:extLst>
      <p:ext uri="{BB962C8B-B14F-4D97-AF65-F5344CB8AC3E}">
        <p14:creationId xmlns:p14="http://schemas.microsoft.com/office/powerpoint/2010/main" val="405720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3A8D79-9816-46C6-99EF-7D2EC678F124}" type="slidenum">
              <a:rPr lang="en-US" altLang="en-US"/>
              <a:pPr>
                <a:defRPr/>
              </a:pPr>
              <a:t>‹#›</a:t>
            </a:fld>
            <a:endParaRPr lang="en-US" altLang="en-US"/>
          </a:p>
        </p:txBody>
      </p:sp>
    </p:spTree>
    <p:extLst>
      <p:ext uri="{BB962C8B-B14F-4D97-AF65-F5344CB8AC3E}">
        <p14:creationId xmlns:p14="http://schemas.microsoft.com/office/powerpoint/2010/main" val="205008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title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E51DAF02-4867-4B61-97AA-1FB5B30FED39}" type="slidenum">
              <a:rPr lang="en-US" altLang="en-US"/>
              <a:pPr>
                <a:defRPr/>
              </a:pPr>
              <a:t>‹#›</a:t>
            </a:fld>
            <a:endParaRPr lang="en-US" altLang="en-US"/>
          </a:p>
        </p:txBody>
      </p:sp>
      <p:sp>
        <p:nvSpPr>
          <p:cNvPr id="1031" name="Rectangle 7"/>
          <p:cNvSpPr>
            <a:spLocks noChangeArrowheads="1"/>
          </p:cNvSpPr>
          <p:nvPr/>
        </p:nvSpPr>
        <p:spPr bwMode="auto">
          <a:xfrm>
            <a:off x="0" y="6578600"/>
            <a:ext cx="2601913"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a:latin typeface="Century Gothic" panose="020B0502020202020204" pitchFamily="34" charset="0"/>
              </a:rPr>
              <a:t>© Food – a fact of life 2009</a:t>
            </a:r>
          </a:p>
        </p:txBody>
      </p:sp>
      <p:pic>
        <p:nvPicPr>
          <p:cNvPr id="1032" name="Picture 8" descr="logoFafo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08850" y="260350"/>
            <a:ext cx="1589088"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entury Gothic" panose="020B0502020202020204" pitchFamily="34" charset="0"/>
        </a:defRPr>
      </a:lvl2pPr>
      <a:lvl3pPr algn="l" rtl="0" eaLnBrk="0" fontAlgn="base" hangingPunct="0">
        <a:spcBef>
          <a:spcPct val="0"/>
        </a:spcBef>
        <a:spcAft>
          <a:spcPct val="0"/>
        </a:spcAft>
        <a:defRPr sz="4400">
          <a:solidFill>
            <a:schemeClr val="tx2"/>
          </a:solidFill>
          <a:latin typeface="Century Gothic" panose="020B0502020202020204" pitchFamily="34" charset="0"/>
        </a:defRPr>
      </a:lvl3pPr>
      <a:lvl4pPr algn="l" rtl="0" eaLnBrk="0" fontAlgn="base" hangingPunct="0">
        <a:spcBef>
          <a:spcPct val="0"/>
        </a:spcBef>
        <a:spcAft>
          <a:spcPct val="0"/>
        </a:spcAft>
        <a:defRPr sz="4400">
          <a:solidFill>
            <a:schemeClr val="tx2"/>
          </a:solidFill>
          <a:latin typeface="Century Gothic" panose="020B0502020202020204" pitchFamily="34" charset="0"/>
        </a:defRPr>
      </a:lvl4pPr>
      <a:lvl5pPr algn="l" rtl="0" eaLnBrk="0" fontAlgn="base" hangingPunct="0">
        <a:spcBef>
          <a:spcPct val="0"/>
        </a:spcBef>
        <a:spcAft>
          <a:spcPct val="0"/>
        </a:spcAft>
        <a:defRPr sz="4400">
          <a:solidFill>
            <a:schemeClr val="tx2"/>
          </a:solidFill>
          <a:latin typeface="Century Gothic" panose="020B0502020202020204" pitchFamily="34" charset="0"/>
        </a:defRPr>
      </a:lvl5pPr>
      <a:lvl6pPr marL="457200" algn="l" rtl="0" fontAlgn="base">
        <a:spcBef>
          <a:spcPct val="0"/>
        </a:spcBef>
        <a:spcAft>
          <a:spcPct val="0"/>
        </a:spcAft>
        <a:defRPr sz="4400">
          <a:solidFill>
            <a:schemeClr val="tx2"/>
          </a:solidFill>
          <a:latin typeface="Century Gothic" panose="020B0502020202020204" pitchFamily="34" charset="0"/>
        </a:defRPr>
      </a:lvl6pPr>
      <a:lvl7pPr marL="914400" algn="l" rtl="0" fontAlgn="base">
        <a:spcBef>
          <a:spcPct val="0"/>
        </a:spcBef>
        <a:spcAft>
          <a:spcPct val="0"/>
        </a:spcAft>
        <a:defRPr sz="4400">
          <a:solidFill>
            <a:schemeClr val="tx2"/>
          </a:solidFill>
          <a:latin typeface="Century Gothic" panose="020B0502020202020204" pitchFamily="34" charset="0"/>
        </a:defRPr>
      </a:lvl7pPr>
      <a:lvl8pPr marL="1371600" algn="l" rtl="0" fontAlgn="base">
        <a:spcBef>
          <a:spcPct val="0"/>
        </a:spcBef>
        <a:spcAft>
          <a:spcPct val="0"/>
        </a:spcAft>
        <a:defRPr sz="4400">
          <a:solidFill>
            <a:schemeClr val="tx2"/>
          </a:solidFill>
          <a:latin typeface="Century Gothic" panose="020B0502020202020204" pitchFamily="34" charset="0"/>
        </a:defRPr>
      </a:lvl8pPr>
      <a:lvl9pPr marL="1828800" algn="l" rtl="0" fontAlgn="base">
        <a:spcBef>
          <a:spcPct val="0"/>
        </a:spcBef>
        <a:spcAft>
          <a:spcPct val="0"/>
        </a:spcAft>
        <a:defRPr sz="4400">
          <a:solidFill>
            <a:schemeClr val="tx2"/>
          </a:solidFill>
          <a:latin typeface="Century Gothic" panose="020B0502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nchor="ctr"/>
          <a:lstStyle/>
          <a:p>
            <a:pPr algn="l" eaLnBrk="1" hangingPunct="1"/>
            <a:r>
              <a:rPr lang="en-GB" altLang="en-US" sz="4800" b="1"/>
              <a:t>The digestion process</a:t>
            </a:r>
            <a:endParaRPr lang="en-US" altLang="en-US" sz="4800" b="1"/>
          </a:p>
        </p:txBody>
      </p:sp>
      <p:sp>
        <p:nvSpPr>
          <p:cNvPr id="3075" name="Text Box 5"/>
          <p:cNvSpPr txBox="1">
            <a:spLocks noChangeArrowheads="1"/>
          </p:cNvSpPr>
          <p:nvPr/>
        </p:nvSpPr>
        <p:spPr bwMode="auto">
          <a:xfrm>
            <a:off x="8135938" y="6583363"/>
            <a:ext cx="10080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1200" b="0"/>
              <a:t>Extension</a:t>
            </a:r>
            <a:endParaRPr lang="en-US" altLang="en-US" sz="1200" b="0"/>
          </a:p>
        </p:txBody>
      </p:sp>
      <p:pic>
        <p:nvPicPr>
          <p:cNvPr id="307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3429000"/>
            <a:ext cx="3048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z="2800" b="1"/>
              <a:t>Stomach</a:t>
            </a:r>
            <a:endParaRPr lang="en-US" altLang="en-US" sz="2800" b="1"/>
          </a:p>
        </p:txBody>
      </p:sp>
      <p:sp>
        <p:nvSpPr>
          <p:cNvPr id="12291" name="Rectangle 3"/>
          <p:cNvSpPr>
            <a:spLocks noGrp="1" noChangeArrowheads="1"/>
          </p:cNvSpPr>
          <p:nvPr>
            <p:ph type="body" idx="1"/>
          </p:nvPr>
        </p:nvSpPr>
        <p:spPr>
          <a:xfrm>
            <a:off x="0" y="1600200"/>
            <a:ext cx="8686800" cy="4525963"/>
          </a:xfrm>
        </p:spPr>
        <p:txBody>
          <a:bodyPr/>
          <a:lstStyle/>
          <a:p>
            <a:pPr eaLnBrk="1" hangingPunct="1">
              <a:lnSpc>
                <a:spcPct val="90000"/>
              </a:lnSpc>
              <a:buFontTx/>
              <a:buNone/>
            </a:pPr>
            <a:r>
              <a:rPr lang="en-US" altLang="en-US" sz="2400"/>
              <a:t>	The enzyme pepsin is also active in the stomach. It starts to break down protein to form peptides and amino acids.</a:t>
            </a:r>
          </a:p>
          <a:p>
            <a:pPr eaLnBrk="1" hangingPunct="1">
              <a:lnSpc>
                <a:spcPct val="90000"/>
              </a:lnSpc>
              <a:buFontTx/>
              <a:buNone/>
            </a:pPr>
            <a:endParaRPr lang="en-GB" altLang="en-US" sz="2400"/>
          </a:p>
          <a:p>
            <a:pPr eaLnBrk="1" hangingPunct="1">
              <a:lnSpc>
                <a:spcPct val="90000"/>
              </a:lnSpc>
              <a:buFontTx/>
              <a:buNone/>
            </a:pPr>
            <a:r>
              <a:rPr lang="en-GB" altLang="en-US" sz="2400"/>
              <a:t>	Alcohol and a little water is absorbed by the stomach. Alcohol is absorbed through the stomach wall and taken to the liver where it is metabolised.</a:t>
            </a:r>
            <a:endParaRPr lang="en-US" altLang="en-US" sz="2400"/>
          </a:p>
          <a:p>
            <a:pPr eaLnBrk="1" hangingPunct="1">
              <a:lnSpc>
                <a:spcPct val="90000"/>
              </a:lnSpc>
              <a:buFontTx/>
              <a:buNone/>
            </a:pPr>
            <a:endParaRPr lang="en-US" altLang="en-US" sz="2400"/>
          </a:p>
          <a:p>
            <a:pPr eaLnBrk="1" hangingPunct="1">
              <a:lnSpc>
                <a:spcPct val="90000"/>
              </a:lnSpc>
              <a:buFontTx/>
              <a:buNone/>
            </a:pPr>
            <a:r>
              <a:rPr lang="en-US" altLang="en-US" sz="2400"/>
              <a:t>	When the food has been churned into a creamy mixture known as chyme, the pyloric sphincter (a ring of muscles) opens and chyme is released gradually into the small intestine. </a:t>
            </a:r>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4763" y="5718175"/>
            <a:ext cx="151923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274638"/>
            <a:ext cx="8291512" cy="1143000"/>
          </a:xfrm>
        </p:spPr>
        <p:txBody>
          <a:bodyPr/>
          <a:lstStyle/>
          <a:p>
            <a:pPr eaLnBrk="1" hangingPunct="1"/>
            <a:r>
              <a:rPr lang="en-GB" altLang="en-US" sz="2800" b="1"/>
              <a:t>Small intestine</a:t>
            </a:r>
            <a:endParaRPr lang="en-US" altLang="en-US" sz="2800" b="1"/>
          </a:p>
        </p:txBody>
      </p:sp>
      <p:sp>
        <p:nvSpPr>
          <p:cNvPr id="13315" name="Rectangle 3"/>
          <p:cNvSpPr>
            <a:spLocks noGrp="1" noChangeArrowheads="1"/>
          </p:cNvSpPr>
          <p:nvPr>
            <p:ph type="body" idx="1"/>
          </p:nvPr>
        </p:nvSpPr>
        <p:spPr>
          <a:xfrm>
            <a:off x="0" y="1600200"/>
            <a:ext cx="8686800" cy="4525963"/>
          </a:xfrm>
        </p:spPr>
        <p:txBody>
          <a:bodyPr/>
          <a:lstStyle/>
          <a:p>
            <a:pPr eaLnBrk="1" hangingPunct="1">
              <a:lnSpc>
                <a:spcPct val="80000"/>
              </a:lnSpc>
              <a:buFontTx/>
              <a:buNone/>
            </a:pPr>
            <a:r>
              <a:rPr lang="en-US" altLang="en-US" sz="2400"/>
              <a:t>	Chyme passes out of the stomach through the pyloric sphincter into the small intestine. </a:t>
            </a:r>
          </a:p>
          <a:p>
            <a:pPr eaLnBrk="1" hangingPunct="1">
              <a:lnSpc>
                <a:spcPct val="80000"/>
              </a:lnSpc>
              <a:buFontTx/>
              <a:buNone/>
            </a:pPr>
            <a:endParaRPr lang="en-US" altLang="en-US" sz="2400"/>
          </a:p>
          <a:p>
            <a:pPr eaLnBrk="1" hangingPunct="1">
              <a:lnSpc>
                <a:spcPct val="80000"/>
              </a:lnSpc>
              <a:buFontTx/>
              <a:buNone/>
            </a:pPr>
            <a:r>
              <a:rPr lang="en-US" altLang="en-US" sz="2400"/>
              <a:t>	The small intestine is a tube about 6 metres long. </a:t>
            </a:r>
          </a:p>
          <a:p>
            <a:pPr eaLnBrk="1" hangingPunct="1">
              <a:lnSpc>
                <a:spcPct val="80000"/>
              </a:lnSpc>
              <a:buFontTx/>
              <a:buNone/>
            </a:pPr>
            <a:endParaRPr lang="en-US" altLang="en-US" sz="2400"/>
          </a:p>
          <a:p>
            <a:pPr eaLnBrk="1" hangingPunct="1">
              <a:lnSpc>
                <a:spcPct val="80000"/>
              </a:lnSpc>
              <a:buFontTx/>
              <a:buNone/>
            </a:pPr>
            <a:r>
              <a:rPr lang="en-US" altLang="en-US" sz="2400"/>
              <a:t>	The small intestine is divided into three sections, the </a:t>
            </a:r>
          </a:p>
          <a:p>
            <a:pPr eaLnBrk="1" hangingPunct="1">
              <a:lnSpc>
                <a:spcPct val="80000"/>
              </a:lnSpc>
              <a:buFontTx/>
              <a:buNone/>
            </a:pPr>
            <a:r>
              <a:rPr lang="en-US" altLang="en-US" sz="2400"/>
              <a:t>	duodenum, jejunum and the ileum. </a:t>
            </a:r>
          </a:p>
          <a:p>
            <a:pPr eaLnBrk="1" hangingPunct="1">
              <a:lnSpc>
                <a:spcPct val="80000"/>
              </a:lnSpc>
              <a:buFontTx/>
              <a:buNone/>
            </a:pPr>
            <a:endParaRPr lang="en-GB" altLang="en-US" sz="2400"/>
          </a:p>
          <a:p>
            <a:pPr eaLnBrk="1" hangingPunct="1">
              <a:lnSpc>
                <a:spcPct val="80000"/>
              </a:lnSpc>
              <a:buFontTx/>
              <a:buNone/>
            </a:pPr>
            <a:r>
              <a:rPr lang="en-GB" altLang="en-US" sz="2400"/>
              <a:t>	The first section of the small intestine is the duodenum.</a:t>
            </a:r>
            <a:endParaRPr lang="en-US"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z="2800" b="1"/>
              <a:t>Duodenum </a:t>
            </a:r>
            <a:endParaRPr lang="en-US" altLang="en-US" sz="2800" b="1"/>
          </a:p>
        </p:txBody>
      </p:sp>
      <p:sp>
        <p:nvSpPr>
          <p:cNvPr id="14339" name="Rectangle 3"/>
          <p:cNvSpPr>
            <a:spLocks noGrp="1" noChangeArrowheads="1"/>
          </p:cNvSpPr>
          <p:nvPr>
            <p:ph type="body" idx="1"/>
          </p:nvPr>
        </p:nvSpPr>
        <p:spPr>
          <a:xfrm>
            <a:off x="0" y="1600200"/>
            <a:ext cx="8686800" cy="4525963"/>
          </a:xfrm>
        </p:spPr>
        <p:txBody>
          <a:bodyPr/>
          <a:lstStyle/>
          <a:p>
            <a:pPr eaLnBrk="1" hangingPunct="1">
              <a:buFontTx/>
              <a:buNone/>
            </a:pPr>
            <a:r>
              <a:rPr lang="en-US" altLang="en-US" sz="2400"/>
              <a:t> 	The duodenum receives about 12 grams of chyme each time the pyloric sphincter opens. </a:t>
            </a:r>
          </a:p>
          <a:p>
            <a:pPr eaLnBrk="1" hangingPunct="1">
              <a:buFontTx/>
              <a:buNone/>
            </a:pPr>
            <a:endParaRPr lang="en-GB" altLang="en-US" sz="2400"/>
          </a:p>
          <a:p>
            <a:pPr eaLnBrk="1" hangingPunct="1">
              <a:buFontTx/>
              <a:buNone/>
            </a:pPr>
            <a:r>
              <a:rPr lang="en-GB" altLang="en-US" sz="2400"/>
              <a:t>	The duodenum is about 25 centimetres long and in the shape of a horse shoe.</a:t>
            </a:r>
            <a:endParaRPr lang="en-US" altLang="en-US" sz="2400"/>
          </a:p>
          <a:p>
            <a:pPr eaLnBrk="1" hangingPunct="1">
              <a:buFontTx/>
              <a:buNone/>
            </a:pPr>
            <a:r>
              <a:rPr lang="en-US" altLang="en-US" sz="2400"/>
              <a:t>	</a:t>
            </a:r>
          </a:p>
          <a:p>
            <a:pPr eaLnBrk="1" hangingPunct="1">
              <a:buFontTx/>
              <a:buNone/>
            </a:pPr>
            <a:r>
              <a:rPr lang="en-US" altLang="en-US" sz="2400"/>
              <a:t>	In the duodenum, chyme is diluted with bile salts (from the gall bladder) and pancreatic juices (from the pancreas).</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z="2800" b="1"/>
              <a:t>Bile</a:t>
            </a:r>
            <a:endParaRPr lang="en-US" altLang="en-US" sz="2800" b="1"/>
          </a:p>
        </p:txBody>
      </p:sp>
      <p:sp>
        <p:nvSpPr>
          <p:cNvPr id="15363" name="Rectangle 3"/>
          <p:cNvSpPr>
            <a:spLocks noGrp="1" noChangeArrowheads="1"/>
          </p:cNvSpPr>
          <p:nvPr>
            <p:ph type="body" idx="1"/>
          </p:nvPr>
        </p:nvSpPr>
        <p:spPr>
          <a:xfrm>
            <a:off x="0" y="1600200"/>
            <a:ext cx="8686800" cy="4525963"/>
          </a:xfrm>
        </p:spPr>
        <p:txBody>
          <a:bodyPr/>
          <a:lstStyle/>
          <a:p>
            <a:pPr marL="609600" indent="-609600" eaLnBrk="1" hangingPunct="1">
              <a:lnSpc>
                <a:spcPct val="90000"/>
              </a:lnSpc>
              <a:buFontTx/>
              <a:buNone/>
            </a:pPr>
            <a:r>
              <a:rPr lang="en-US" altLang="en-US" sz="2400"/>
              <a:t>	Bile is produced in the liver and stored in the gall bladder. This contains bile salts which emulsify fat. </a:t>
            </a:r>
          </a:p>
          <a:p>
            <a:pPr marL="609600" indent="-609600" eaLnBrk="1" hangingPunct="1">
              <a:lnSpc>
                <a:spcPct val="90000"/>
              </a:lnSpc>
              <a:buFontTx/>
              <a:buNone/>
            </a:pPr>
            <a:r>
              <a:rPr lang="en-US" altLang="en-US" sz="2400"/>
              <a:t>	Fat is normally insoluble in water. The bile salts are released into the duodenum making it easier to break down fat. </a:t>
            </a:r>
          </a:p>
          <a:p>
            <a:pPr marL="609600" indent="-609600" eaLnBrk="1" hangingPunct="1">
              <a:lnSpc>
                <a:spcPct val="90000"/>
              </a:lnSpc>
              <a:buFontTx/>
              <a:buNone/>
            </a:pPr>
            <a:endParaRPr lang="en-US" altLang="en-US" sz="2400"/>
          </a:p>
          <a:p>
            <a:pPr marL="609600" indent="-609600" eaLnBrk="1" hangingPunct="1">
              <a:lnSpc>
                <a:spcPct val="90000"/>
              </a:lnSpc>
              <a:buFontTx/>
              <a:buNone/>
            </a:pPr>
            <a:r>
              <a:rPr lang="en-US" altLang="en-US" sz="2400"/>
              <a:t>	The bile allows the fats to mix in with the watery digestive juices, and allows the enzyme lipase to digest the fats efficiently.</a:t>
            </a:r>
          </a:p>
          <a:p>
            <a:pPr marL="609600" indent="-609600" eaLnBrk="1" hangingPunct="1">
              <a:lnSpc>
                <a:spcPct val="90000"/>
              </a:lnSpc>
              <a:buFontTx/>
              <a:buNone/>
            </a:pPr>
            <a:endParaRPr lang="en-US" altLang="en-US" sz="2400"/>
          </a:p>
          <a:p>
            <a:pPr marL="609600" indent="-609600" eaLnBrk="1" hangingPunct="1">
              <a:lnSpc>
                <a:spcPct val="90000"/>
              </a:lnSpc>
              <a:buFontTx/>
              <a:buNone/>
            </a:pPr>
            <a:r>
              <a:rPr lang="en-GB" altLang="en-US" sz="2400"/>
              <a:t>	Fat can take from 3 to 5 hours to be broken down and absorbed.</a:t>
            </a:r>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z="2800" b="1"/>
              <a:t>Pancreatic juices</a:t>
            </a:r>
            <a:endParaRPr lang="en-US" altLang="en-US" sz="2800" b="1"/>
          </a:p>
        </p:txBody>
      </p:sp>
      <p:sp>
        <p:nvSpPr>
          <p:cNvPr id="16387" name="Rectangle 3"/>
          <p:cNvSpPr>
            <a:spLocks noGrp="1" noChangeArrowheads="1"/>
          </p:cNvSpPr>
          <p:nvPr>
            <p:ph type="body" idx="1"/>
          </p:nvPr>
        </p:nvSpPr>
        <p:spPr>
          <a:xfrm>
            <a:off x="0" y="1600200"/>
            <a:ext cx="8686800" cy="4852988"/>
          </a:xfrm>
        </p:spPr>
        <p:txBody>
          <a:bodyPr/>
          <a:lstStyle/>
          <a:p>
            <a:pPr marL="609600" indent="-609600" eaLnBrk="1" hangingPunct="1">
              <a:lnSpc>
                <a:spcPct val="80000"/>
              </a:lnSpc>
              <a:buFontTx/>
              <a:buNone/>
            </a:pPr>
            <a:r>
              <a:rPr lang="en-US" altLang="en-US" sz="2400"/>
              <a:t>	The pancreas provides alkaline pancreatic juices.</a:t>
            </a:r>
          </a:p>
          <a:p>
            <a:pPr marL="609600" indent="-609600" eaLnBrk="1" hangingPunct="1">
              <a:lnSpc>
                <a:spcPct val="80000"/>
              </a:lnSpc>
              <a:buFontTx/>
              <a:buNone/>
            </a:pPr>
            <a:endParaRPr lang="en-US" altLang="en-US" sz="2400"/>
          </a:p>
          <a:p>
            <a:pPr marL="609600" indent="-609600" eaLnBrk="1" hangingPunct="1">
              <a:lnSpc>
                <a:spcPct val="80000"/>
              </a:lnSpc>
              <a:buFontTx/>
              <a:buNone/>
            </a:pPr>
            <a:r>
              <a:rPr lang="en-US" altLang="en-US" sz="2400"/>
              <a:t>	These juices contain sodium bicarbonate to neutralise the hydrochloric acid mixed into the chyme from the stomach.</a:t>
            </a:r>
          </a:p>
          <a:p>
            <a:pPr marL="609600" indent="-609600" eaLnBrk="1" hangingPunct="1">
              <a:lnSpc>
                <a:spcPct val="80000"/>
              </a:lnSpc>
              <a:buFontTx/>
              <a:buNone/>
            </a:pPr>
            <a:endParaRPr lang="en-US" altLang="en-US" sz="2400"/>
          </a:p>
          <a:p>
            <a:pPr marL="609600" indent="-609600" eaLnBrk="1" hangingPunct="1">
              <a:lnSpc>
                <a:spcPct val="80000"/>
              </a:lnSpc>
              <a:buFontTx/>
              <a:buNone/>
            </a:pPr>
            <a:r>
              <a:rPr lang="en-US" altLang="en-US" sz="2400"/>
              <a:t>	Pancreatic juices also contain digestive enzymes such as: </a:t>
            </a:r>
          </a:p>
          <a:p>
            <a:pPr marL="609600" indent="-609600" eaLnBrk="1" hangingPunct="1">
              <a:lnSpc>
                <a:spcPct val="80000"/>
              </a:lnSpc>
              <a:buFontTx/>
              <a:buNone/>
            </a:pPr>
            <a:endParaRPr lang="en-US" altLang="en-US" sz="2400"/>
          </a:p>
          <a:p>
            <a:pPr marL="609600" indent="-609600" eaLnBrk="1" hangingPunct="1">
              <a:lnSpc>
                <a:spcPct val="80000"/>
              </a:lnSpc>
              <a:buFontTx/>
              <a:buNone/>
            </a:pPr>
            <a:r>
              <a:rPr lang="en-GB" altLang="en-US" sz="2400"/>
              <a:t>	●Trypsin and chymotrypsin – break down protein to peptides and amino acids.;</a:t>
            </a:r>
          </a:p>
          <a:p>
            <a:pPr marL="609600" indent="-609600" eaLnBrk="1" hangingPunct="1">
              <a:lnSpc>
                <a:spcPct val="80000"/>
              </a:lnSpc>
              <a:buFontTx/>
              <a:buNone/>
            </a:pPr>
            <a:r>
              <a:rPr lang="en-GB" altLang="en-US" sz="2400"/>
              <a:t>	●Pancreatic</a:t>
            </a:r>
            <a:r>
              <a:rPr lang="en-GB" altLang="en-US" sz="2400" b="1"/>
              <a:t> </a:t>
            </a:r>
            <a:r>
              <a:rPr lang="en-GB" altLang="en-US" sz="2400"/>
              <a:t>amylase – breaks down starch and glycogen to maltose;</a:t>
            </a:r>
          </a:p>
          <a:p>
            <a:pPr marL="609600" indent="-609600" eaLnBrk="1" hangingPunct="1">
              <a:lnSpc>
                <a:spcPct val="80000"/>
              </a:lnSpc>
              <a:buFontTx/>
              <a:buNone/>
            </a:pPr>
            <a:r>
              <a:rPr lang="en-GB" altLang="en-US" sz="2400"/>
              <a:t>	●Lipase – breaks down fat to fatty acids and glycerol.</a:t>
            </a:r>
            <a:endParaRPr lang="en-US"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850" y="274638"/>
            <a:ext cx="8362950" cy="1143000"/>
          </a:xfrm>
        </p:spPr>
        <p:txBody>
          <a:bodyPr/>
          <a:lstStyle/>
          <a:p>
            <a:pPr eaLnBrk="1" hangingPunct="1"/>
            <a:r>
              <a:rPr lang="en-GB" altLang="en-US" sz="2800" b="1"/>
              <a:t>Peristalsis</a:t>
            </a:r>
            <a:endParaRPr lang="en-US" altLang="en-US" sz="2800" b="1"/>
          </a:p>
        </p:txBody>
      </p:sp>
      <p:sp>
        <p:nvSpPr>
          <p:cNvPr id="17411" name="Rectangle 3"/>
          <p:cNvSpPr>
            <a:spLocks noGrp="1" noChangeArrowheads="1"/>
          </p:cNvSpPr>
          <p:nvPr>
            <p:ph type="body" idx="1"/>
          </p:nvPr>
        </p:nvSpPr>
        <p:spPr>
          <a:xfrm>
            <a:off x="0" y="1600200"/>
            <a:ext cx="8686800" cy="4525963"/>
          </a:xfrm>
        </p:spPr>
        <p:txBody>
          <a:bodyPr/>
          <a:lstStyle/>
          <a:p>
            <a:pPr eaLnBrk="1" hangingPunct="1">
              <a:buFontTx/>
              <a:buNone/>
            </a:pPr>
            <a:r>
              <a:rPr lang="en-US" altLang="en-US" sz="2400"/>
              <a:t>	Peristalsis is the action of waves of muscular contractions which moves food along the digestive system. </a:t>
            </a:r>
          </a:p>
          <a:p>
            <a:pPr eaLnBrk="1" hangingPunct="1">
              <a:buFontTx/>
              <a:buNone/>
            </a:pPr>
            <a:endParaRPr lang="en-US" altLang="en-US" sz="2400"/>
          </a:p>
          <a:p>
            <a:pPr eaLnBrk="1" hangingPunct="1">
              <a:buFontTx/>
              <a:buNone/>
            </a:pPr>
            <a:r>
              <a:rPr lang="en-GB" altLang="en-US" sz="2400"/>
              <a:t>	Dietary fibre aids peristalsis because it increases the bulk of the bolus or chyme being moved along.</a:t>
            </a: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z="2800" b="1"/>
              <a:t>Wall of the small intestine</a:t>
            </a:r>
            <a:endParaRPr lang="en-US" altLang="en-US" sz="2800" b="1"/>
          </a:p>
        </p:txBody>
      </p:sp>
      <p:sp>
        <p:nvSpPr>
          <p:cNvPr id="18435" name="Rectangle 3"/>
          <p:cNvSpPr>
            <a:spLocks noGrp="1" noChangeArrowheads="1"/>
          </p:cNvSpPr>
          <p:nvPr>
            <p:ph type="body" idx="1"/>
          </p:nvPr>
        </p:nvSpPr>
        <p:spPr>
          <a:xfrm>
            <a:off x="0" y="1412875"/>
            <a:ext cx="8686800" cy="4713288"/>
          </a:xfrm>
        </p:spPr>
        <p:txBody>
          <a:bodyPr/>
          <a:lstStyle/>
          <a:p>
            <a:pPr eaLnBrk="1" hangingPunct="1">
              <a:buFontTx/>
              <a:buNone/>
            </a:pPr>
            <a:r>
              <a:rPr lang="en-US" altLang="en-US" sz="2400"/>
              <a:t>	The inner surface of the small intestine is folded into finger-like structures called villi, which greatly increase the surface area available for absorption.</a:t>
            </a:r>
          </a:p>
          <a:p>
            <a:pPr eaLnBrk="1" hangingPunct="1">
              <a:buFontTx/>
              <a:buNone/>
            </a:pPr>
            <a:endParaRPr lang="en-US" altLang="en-US" sz="2400"/>
          </a:p>
          <a:p>
            <a:pPr eaLnBrk="1" hangingPunct="1">
              <a:buFontTx/>
              <a:buNone/>
            </a:pPr>
            <a:r>
              <a:rPr lang="en-US" altLang="en-US" sz="2400"/>
              <a:t>	The villi have a surface area of about 30m</a:t>
            </a:r>
            <a:r>
              <a:rPr lang="en-US" altLang="en-US" sz="2400" baseline="30000"/>
              <a:t>2</a:t>
            </a:r>
            <a:r>
              <a:rPr lang="en-US" altLang="en-US" sz="2400"/>
              <a:t>, this is equivalent to the size of a tennis court! </a:t>
            </a:r>
          </a:p>
        </p:txBody>
      </p:sp>
      <p:pic>
        <p:nvPicPr>
          <p:cNvPr id="18436" name="Picture 4" descr="vil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4076700"/>
            <a:ext cx="28575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5" descr="vill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8725" y="3648075"/>
            <a:ext cx="2835275"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Rectangle 7"/>
          <p:cNvSpPr>
            <a:spLocks noChangeArrowheads="1"/>
          </p:cNvSpPr>
          <p:nvPr/>
        </p:nvSpPr>
        <p:spPr bwMode="auto">
          <a:xfrm>
            <a:off x="1547813" y="5516563"/>
            <a:ext cx="146050" cy="538162"/>
          </a:xfrm>
          <a:prstGeom prst="rect">
            <a:avLst/>
          </a:prstGeom>
          <a:noFill/>
          <a:ln w="57150" algn="ctr">
            <a:solidFill>
              <a:srgbClr val="CC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AU" altLang="en-US"/>
          </a:p>
        </p:txBody>
      </p:sp>
      <p:sp>
        <p:nvSpPr>
          <p:cNvPr id="18439" name="Line 8"/>
          <p:cNvSpPr>
            <a:spLocks noChangeShapeType="1"/>
          </p:cNvSpPr>
          <p:nvPr/>
        </p:nvSpPr>
        <p:spPr bwMode="auto">
          <a:xfrm flipV="1">
            <a:off x="1692275" y="6021388"/>
            <a:ext cx="4751388" cy="0"/>
          </a:xfrm>
          <a:prstGeom prst="line">
            <a:avLst/>
          </a:prstGeom>
          <a:noFill/>
          <a:ln w="57150">
            <a:solidFill>
              <a:srgbClr val="CC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z="2800" b="1"/>
              <a:t>Digestion in the wall of the </a:t>
            </a:r>
            <a:br>
              <a:rPr lang="en-GB" altLang="en-US" sz="2800" b="1"/>
            </a:br>
            <a:r>
              <a:rPr lang="en-GB" altLang="en-US" sz="2800" b="1"/>
              <a:t>small intestine</a:t>
            </a:r>
            <a:endParaRPr lang="en-US" altLang="en-US" sz="2800" b="1"/>
          </a:p>
        </p:txBody>
      </p:sp>
      <p:sp>
        <p:nvSpPr>
          <p:cNvPr id="19459" name="Rectangle 3"/>
          <p:cNvSpPr>
            <a:spLocks noGrp="1" noChangeArrowheads="1"/>
          </p:cNvSpPr>
          <p:nvPr>
            <p:ph type="body" idx="1"/>
          </p:nvPr>
        </p:nvSpPr>
        <p:spPr/>
        <p:txBody>
          <a:bodyPr/>
          <a:lstStyle/>
          <a:p>
            <a:pPr eaLnBrk="1" hangingPunct="1"/>
            <a:r>
              <a:rPr lang="en-GB" altLang="en-US" sz="2800" dirty="0"/>
              <a:t>Protease breaks </a:t>
            </a:r>
            <a:r>
              <a:rPr lang="en-GB" altLang="en-US" sz="2800"/>
              <a:t>down proteins </a:t>
            </a:r>
            <a:r>
              <a:rPr lang="en-GB" altLang="en-US" sz="2800" dirty="0"/>
              <a:t>to amino acids.</a:t>
            </a:r>
          </a:p>
          <a:p>
            <a:pPr eaLnBrk="1" hangingPunct="1"/>
            <a:r>
              <a:rPr lang="en-GB" altLang="en-US" sz="2800" dirty="0"/>
              <a:t>Amylases breaks down sugars, such as</a:t>
            </a:r>
          </a:p>
          <a:p>
            <a:pPr lvl="1" eaLnBrk="1" hangingPunct="1">
              <a:buFont typeface="Wingdings" panose="05000000000000000000" pitchFamily="2" charset="2"/>
              <a:buChar char="Ø"/>
            </a:pPr>
            <a:r>
              <a:rPr lang="en-GB" altLang="en-US" sz="2400" dirty="0"/>
              <a:t>Maltase breaks down maltose to glucose.</a:t>
            </a:r>
          </a:p>
          <a:p>
            <a:pPr lvl="1" eaLnBrk="1" hangingPunct="1">
              <a:buFont typeface="Wingdings" panose="05000000000000000000" pitchFamily="2" charset="2"/>
              <a:buChar char="Ø"/>
            </a:pPr>
            <a:r>
              <a:rPr lang="en-GB" altLang="en-US" sz="2400" dirty="0"/>
              <a:t>Sucrase breaks down sucrose to glucose and fructose.</a:t>
            </a:r>
          </a:p>
          <a:p>
            <a:pPr lvl="1" eaLnBrk="1" hangingPunct="1">
              <a:buFont typeface="Wingdings" panose="05000000000000000000" pitchFamily="2" charset="2"/>
              <a:buChar char="Ø"/>
            </a:pPr>
            <a:r>
              <a:rPr lang="en-GB" altLang="en-US" sz="2400" dirty="0"/>
              <a:t>Lactase breaks down lactose to glucose and galactose.</a:t>
            </a:r>
          </a:p>
          <a:p>
            <a:pPr eaLnBrk="1" hangingPunct="1"/>
            <a:r>
              <a:rPr lang="en-GB" altLang="en-US" sz="2800" dirty="0"/>
              <a:t>Lipase breaks down fats to fatty acids and glycerol.</a:t>
            </a:r>
            <a:endParaRPr lang="en-US"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sz="2800" b="1"/>
              <a:t>Substances absorbed in the </a:t>
            </a:r>
            <a:br>
              <a:rPr lang="en-GB" altLang="en-US" sz="2800" b="1"/>
            </a:br>
            <a:r>
              <a:rPr lang="en-GB" altLang="en-US" sz="2800" b="1"/>
              <a:t>small intestine</a:t>
            </a:r>
            <a:endParaRPr lang="en-US" altLang="en-US" sz="2800" b="1"/>
          </a:p>
        </p:txBody>
      </p:sp>
      <p:sp>
        <p:nvSpPr>
          <p:cNvPr id="20483" name="Rectangle 3"/>
          <p:cNvSpPr>
            <a:spLocks noGrp="1" noChangeArrowheads="1"/>
          </p:cNvSpPr>
          <p:nvPr>
            <p:ph type="body" idx="1"/>
          </p:nvPr>
        </p:nvSpPr>
        <p:spPr/>
        <p:txBody>
          <a:bodyPr/>
          <a:lstStyle/>
          <a:p>
            <a:pPr eaLnBrk="1" hangingPunct="1">
              <a:lnSpc>
                <a:spcPct val="90000"/>
              </a:lnSpc>
            </a:pPr>
            <a:r>
              <a:rPr lang="en-GB" altLang="en-US" sz="2400"/>
              <a:t>Water;</a:t>
            </a:r>
          </a:p>
          <a:p>
            <a:pPr eaLnBrk="1" hangingPunct="1">
              <a:lnSpc>
                <a:spcPct val="90000"/>
              </a:lnSpc>
            </a:pPr>
            <a:r>
              <a:rPr lang="en-GB" altLang="en-US" sz="2400"/>
              <a:t>Alcohol;</a:t>
            </a:r>
          </a:p>
          <a:p>
            <a:pPr eaLnBrk="1" hangingPunct="1">
              <a:lnSpc>
                <a:spcPct val="90000"/>
              </a:lnSpc>
            </a:pPr>
            <a:r>
              <a:rPr lang="en-GB" altLang="en-US" sz="2400"/>
              <a:t>Sugars;</a:t>
            </a:r>
          </a:p>
          <a:p>
            <a:pPr eaLnBrk="1" hangingPunct="1">
              <a:lnSpc>
                <a:spcPct val="90000"/>
              </a:lnSpc>
            </a:pPr>
            <a:r>
              <a:rPr lang="en-GB" altLang="en-US" sz="2400"/>
              <a:t>Minerals;</a:t>
            </a:r>
          </a:p>
          <a:p>
            <a:pPr eaLnBrk="1" hangingPunct="1">
              <a:lnSpc>
                <a:spcPct val="90000"/>
              </a:lnSpc>
            </a:pPr>
            <a:r>
              <a:rPr lang="en-GB" altLang="en-US" sz="2400"/>
              <a:t>Water soluble vitamins;</a:t>
            </a:r>
          </a:p>
          <a:p>
            <a:pPr eaLnBrk="1" hangingPunct="1">
              <a:lnSpc>
                <a:spcPct val="90000"/>
              </a:lnSpc>
            </a:pPr>
            <a:r>
              <a:rPr lang="en-GB" altLang="en-US" sz="2400"/>
              <a:t>Peptides and amino acids;</a:t>
            </a:r>
          </a:p>
          <a:p>
            <a:pPr eaLnBrk="1" hangingPunct="1">
              <a:lnSpc>
                <a:spcPct val="90000"/>
              </a:lnSpc>
            </a:pPr>
            <a:r>
              <a:rPr lang="en-GB" altLang="en-US" sz="2400"/>
              <a:t>Fatty acids, glycerol and fat soluble vitamins.</a:t>
            </a: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333375"/>
            <a:ext cx="8229600" cy="792163"/>
          </a:xfrm>
        </p:spPr>
        <p:txBody>
          <a:bodyPr/>
          <a:lstStyle/>
          <a:p>
            <a:pPr eaLnBrk="1" hangingPunct="1"/>
            <a:r>
              <a:rPr lang="en-GB" altLang="en-US" sz="2800" b="1"/>
              <a:t>Absorption</a:t>
            </a:r>
            <a:endParaRPr lang="en-US" altLang="en-US" sz="2800" b="1"/>
          </a:p>
        </p:txBody>
      </p:sp>
      <p:sp>
        <p:nvSpPr>
          <p:cNvPr id="21507" name="Rectangle 3"/>
          <p:cNvSpPr>
            <a:spLocks noGrp="1" noChangeArrowheads="1"/>
          </p:cNvSpPr>
          <p:nvPr>
            <p:ph type="body" idx="1"/>
          </p:nvPr>
        </p:nvSpPr>
        <p:spPr>
          <a:xfrm>
            <a:off x="0" y="1341438"/>
            <a:ext cx="8686800" cy="5256212"/>
          </a:xfrm>
        </p:spPr>
        <p:txBody>
          <a:bodyPr/>
          <a:lstStyle/>
          <a:p>
            <a:pPr eaLnBrk="1" hangingPunct="1">
              <a:lnSpc>
                <a:spcPct val="80000"/>
              </a:lnSpc>
              <a:buFontTx/>
              <a:buNone/>
            </a:pPr>
            <a:r>
              <a:rPr lang="en-US" altLang="en-US" sz="2400"/>
              <a:t>	The villi in the small intestine have a high blood supply. There are two types of absorption which occur here.</a:t>
            </a:r>
          </a:p>
          <a:p>
            <a:pPr eaLnBrk="1" hangingPunct="1">
              <a:lnSpc>
                <a:spcPct val="80000"/>
              </a:lnSpc>
              <a:buFontTx/>
              <a:buNone/>
            </a:pPr>
            <a:endParaRPr lang="en-US" altLang="en-US" sz="2400"/>
          </a:p>
          <a:p>
            <a:pPr eaLnBrk="1" hangingPunct="1">
              <a:lnSpc>
                <a:spcPct val="80000"/>
              </a:lnSpc>
              <a:buFontTx/>
              <a:buNone/>
            </a:pPr>
            <a:r>
              <a:rPr lang="en-US" altLang="en-US" sz="2400"/>
              <a:t>	</a:t>
            </a:r>
            <a:r>
              <a:rPr lang="en-US" altLang="en-US" sz="2400" i="1"/>
              <a:t>Passive</a:t>
            </a:r>
            <a:r>
              <a:rPr lang="en-US" altLang="en-US" sz="2400"/>
              <a:t> – through the process of osmosis the nutrients pass through the wall of the small intestine and into the blood supply.</a:t>
            </a:r>
          </a:p>
          <a:p>
            <a:pPr eaLnBrk="1" hangingPunct="1">
              <a:lnSpc>
                <a:spcPct val="80000"/>
              </a:lnSpc>
              <a:buFontTx/>
              <a:buNone/>
            </a:pPr>
            <a:endParaRPr lang="en-US" altLang="en-US" sz="2400"/>
          </a:p>
          <a:p>
            <a:pPr eaLnBrk="1" hangingPunct="1">
              <a:lnSpc>
                <a:spcPct val="80000"/>
              </a:lnSpc>
              <a:buFontTx/>
              <a:buNone/>
            </a:pPr>
            <a:r>
              <a:rPr lang="en-US" altLang="en-US" sz="2400"/>
              <a:t>	</a:t>
            </a:r>
            <a:r>
              <a:rPr lang="en-US" altLang="en-US" sz="2400" i="1"/>
              <a:t>Active</a:t>
            </a:r>
            <a:r>
              <a:rPr lang="en-US" altLang="en-US" sz="2400"/>
              <a:t> – a carrier transports the nutrient through the wall of the small intestine into the blood supply. This type of absorption requires energy.</a:t>
            </a:r>
          </a:p>
          <a:p>
            <a:pPr eaLnBrk="1" hangingPunct="1">
              <a:lnSpc>
                <a:spcPct val="80000"/>
              </a:lnSpc>
              <a:buFontTx/>
              <a:buNone/>
            </a:pPr>
            <a:endParaRPr lang="en-US" altLang="en-US" sz="2400"/>
          </a:p>
          <a:p>
            <a:pPr eaLnBrk="1" hangingPunct="1">
              <a:lnSpc>
                <a:spcPct val="80000"/>
              </a:lnSpc>
              <a:buFontTx/>
              <a:buNone/>
            </a:pPr>
            <a:r>
              <a:rPr lang="en-US" altLang="en-US" sz="2400"/>
              <a:t>	Once in the blood the nutrients are transported to the liver via the hepatic portal vein. </a:t>
            </a:r>
            <a:r>
              <a:rPr lang="en-GB" altLang="en-US" sz="2400"/>
              <a:t>The liver filters, converts the nutrients into substances that can be used by the body’s cells </a:t>
            </a:r>
            <a:r>
              <a:rPr lang="en-US" altLang="en-US" sz="2400"/>
              <a:t>for energy and growth. </a:t>
            </a:r>
            <a:endParaRPr lang="en-US"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altLang="en-US" sz="2800" b="1"/>
              <a:t>Learning objectives</a:t>
            </a:r>
            <a:endParaRPr lang="en-US" altLang="en-US" sz="2800" b="1"/>
          </a:p>
        </p:txBody>
      </p:sp>
      <p:sp>
        <p:nvSpPr>
          <p:cNvPr id="4099" name="Rectangle 3"/>
          <p:cNvSpPr>
            <a:spLocks noGrp="1" noChangeArrowheads="1"/>
          </p:cNvSpPr>
          <p:nvPr>
            <p:ph type="body" idx="1"/>
          </p:nvPr>
        </p:nvSpPr>
        <p:spPr>
          <a:xfrm>
            <a:off x="457200" y="1600200"/>
            <a:ext cx="8229600" cy="2044700"/>
          </a:xfrm>
        </p:spPr>
        <p:txBody>
          <a:bodyPr/>
          <a:lstStyle/>
          <a:p>
            <a:pPr eaLnBrk="1" hangingPunct="1">
              <a:lnSpc>
                <a:spcPct val="90000"/>
              </a:lnSpc>
            </a:pPr>
            <a:r>
              <a:rPr lang="en-GB" altLang="en-US" sz="2400"/>
              <a:t>To recognise the organs involved in digestion;</a:t>
            </a:r>
          </a:p>
          <a:p>
            <a:pPr eaLnBrk="1" hangingPunct="1">
              <a:lnSpc>
                <a:spcPct val="90000"/>
              </a:lnSpc>
            </a:pPr>
            <a:r>
              <a:rPr lang="en-GB" altLang="en-US" sz="2400"/>
              <a:t>To understand the major functions of each body part in the digestive process;</a:t>
            </a:r>
          </a:p>
          <a:p>
            <a:pPr eaLnBrk="1" hangingPunct="1">
              <a:lnSpc>
                <a:spcPct val="90000"/>
              </a:lnSpc>
            </a:pPr>
            <a:r>
              <a:rPr lang="en-GB" altLang="en-US" sz="2400"/>
              <a:t>To understand the four major phases of digestion;</a:t>
            </a:r>
          </a:p>
          <a:p>
            <a:pPr eaLnBrk="1" hangingPunct="1">
              <a:lnSpc>
                <a:spcPct val="90000"/>
              </a:lnSpc>
            </a:pPr>
            <a:r>
              <a:rPr lang="en-GB" altLang="en-US" sz="2400"/>
              <a:t>To understand the functions of different enzymes.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altLang="en-US" sz="2800" b="1"/>
              <a:t>Absorption</a:t>
            </a:r>
            <a:endParaRPr lang="en-US" altLang="en-US" sz="2800" b="1"/>
          </a:p>
        </p:txBody>
      </p:sp>
      <p:sp>
        <p:nvSpPr>
          <p:cNvPr id="22531" name="Rectangle 3"/>
          <p:cNvSpPr>
            <a:spLocks noGrp="1" noChangeArrowheads="1"/>
          </p:cNvSpPr>
          <p:nvPr>
            <p:ph type="body" idx="1"/>
          </p:nvPr>
        </p:nvSpPr>
        <p:spPr>
          <a:xfrm>
            <a:off x="0" y="1600200"/>
            <a:ext cx="8686800" cy="3700463"/>
          </a:xfrm>
        </p:spPr>
        <p:txBody>
          <a:bodyPr/>
          <a:lstStyle/>
          <a:p>
            <a:pPr eaLnBrk="1" hangingPunct="1">
              <a:lnSpc>
                <a:spcPct val="80000"/>
              </a:lnSpc>
              <a:buFontTx/>
              <a:buNone/>
            </a:pPr>
            <a:r>
              <a:rPr lang="en-GB" altLang="en-US" sz="2400"/>
              <a:t>	Most fatty acids and glycerol pass into the lymphatic system, and then the bloodstream.</a:t>
            </a:r>
          </a:p>
          <a:p>
            <a:pPr eaLnBrk="1" hangingPunct="1">
              <a:lnSpc>
                <a:spcPct val="80000"/>
              </a:lnSpc>
            </a:pPr>
            <a:endParaRPr lang="en-GB" altLang="en-US" sz="2400"/>
          </a:p>
          <a:p>
            <a:pPr eaLnBrk="1" hangingPunct="1">
              <a:lnSpc>
                <a:spcPct val="80000"/>
              </a:lnSpc>
              <a:buFontTx/>
              <a:buNone/>
            </a:pPr>
            <a:r>
              <a:rPr lang="en-GB" altLang="en-US" sz="2400"/>
              <a:t>	Once in the blood, nutrients are carried to all the cells of the body. Some are oxidised to produce energy and other are used to repair the cell or to build new cells. </a:t>
            </a:r>
          </a:p>
          <a:p>
            <a:pPr eaLnBrk="1" hangingPunct="1">
              <a:lnSpc>
                <a:spcPct val="80000"/>
              </a:lnSpc>
              <a:buFontTx/>
              <a:buNone/>
            </a:pPr>
            <a:r>
              <a:rPr lang="en-GB" altLang="en-US" sz="2400"/>
              <a:t>	</a:t>
            </a:r>
          </a:p>
          <a:p>
            <a:pPr eaLnBrk="1" hangingPunct="1">
              <a:lnSpc>
                <a:spcPct val="80000"/>
              </a:lnSpc>
              <a:buFontTx/>
              <a:buNone/>
            </a:pPr>
            <a:r>
              <a:rPr lang="en-GB" altLang="en-US" sz="2400"/>
              <a:t>	Once the nutrients have been absorbed, the remaining chyme passes into the large intestine or the colon.</a:t>
            </a:r>
          </a:p>
          <a:p>
            <a:pPr eaLnBrk="1" hangingPunct="1">
              <a:lnSpc>
                <a:spcPct val="80000"/>
              </a:lnSpc>
            </a:pPr>
            <a:endParaRPr lang="en-US" alt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z="2800" b="1"/>
              <a:t>Colon</a:t>
            </a:r>
            <a:endParaRPr lang="en-US" altLang="en-US" sz="2800" b="1"/>
          </a:p>
        </p:txBody>
      </p:sp>
      <p:sp>
        <p:nvSpPr>
          <p:cNvPr id="23555" name="Rectangle 3"/>
          <p:cNvSpPr>
            <a:spLocks noGrp="1" noChangeArrowheads="1"/>
          </p:cNvSpPr>
          <p:nvPr>
            <p:ph type="body" idx="1"/>
          </p:nvPr>
        </p:nvSpPr>
        <p:spPr>
          <a:xfrm>
            <a:off x="0" y="1341438"/>
            <a:ext cx="8686800" cy="4103687"/>
          </a:xfrm>
        </p:spPr>
        <p:txBody>
          <a:bodyPr/>
          <a:lstStyle/>
          <a:p>
            <a:pPr eaLnBrk="1" hangingPunct="1">
              <a:lnSpc>
                <a:spcPct val="80000"/>
              </a:lnSpc>
              <a:buFontTx/>
              <a:buNone/>
            </a:pPr>
            <a:r>
              <a:rPr lang="en-US" altLang="en-US" sz="2400"/>
              <a:t>	The colon is a tube just over one meter long, which is inhabited by bacteria. </a:t>
            </a:r>
          </a:p>
          <a:p>
            <a:pPr eaLnBrk="1" hangingPunct="1">
              <a:lnSpc>
                <a:spcPct val="80000"/>
              </a:lnSpc>
              <a:buFontTx/>
              <a:buNone/>
            </a:pPr>
            <a:endParaRPr lang="en-US" altLang="en-US" sz="2400"/>
          </a:p>
          <a:p>
            <a:pPr eaLnBrk="1" hangingPunct="1">
              <a:lnSpc>
                <a:spcPct val="80000"/>
              </a:lnSpc>
              <a:buFontTx/>
              <a:buNone/>
            </a:pPr>
            <a:r>
              <a:rPr lang="en-US" altLang="en-US" sz="2400"/>
              <a:t>	The main function of the colon is to absorb water into the bloodstream. </a:t>
            </a:r>
          </a:p>
          <a:p>
            <a:pPr eaLnBrk="1" hangingPunct="1">
              <a:lnSpc>
                <a:spcPct val="80000"/>
              </a:lnSpc>
              <a:buFontTx/>
              <a:buNone/>
            </a:pPr>
            <a:endParaRPr lang="en-US" altLang="en-US" sz="2400"/>
          </a:p>
          <a:p>
            <a:pPr eaLnBrk="1" hangingPunct="1">
              <a:lnSpc>
                <a:spcPct val="80000"/>
              </a:lnSpc>
              <a:buFontTx/>
              <a:buNone/>
            </a:pPr>
            <a:r>
              <a:rPr lang="en-GB" altLang="en-US" sz="2400"/>
              <a:t>	Bacteria in the colon ferment dietary fibre (NSP) and produce fatty acids and gas. </a:t>
            </a:r>
          </a:p>
          <a:p>
            <a:pPr eaLnBrk="1" hangingPunct="1">
              <a:lnSpc>
                <a:spcPct val="80000"/>
              </a:lnSpc>
              <a:buFontTx/>
              <a:buNone/>
            </a:pPr>
            <a:endParaRPr lang="en-GB" altLang="en-US" sz="2400"/>
          </a:p>
          <a:p>
            <a:pPr eaLnBrk="1" hangingPunct="1">
              <a:lnSpc>
                <a:spcPct val="80000"/>
              </a:lnSpc>
              <a:buFontTx/>
              <a:buNone/>
            </a:pPr>
            <a:r>
              <a:rPr lang="en-GB" altLang="en-US" sz="2400"/>
              <a:t>	Other bacteria produce vitamin K, which is also absorbed.</a:t>
            </a:r>
          </a:p>
          <a:p>
            <a:pPr eaLnBrk="1" hangingPunct="1">
              <a:lnSpc>
                <a:spcPct val="80000"/>
              </a:lnSpc>
              <a:buFontTx/>
              <a:buNone/>
            </a:pPr>
            <a:endParaRPr lang="en-GB" altLang="en-US" sz="2400"/>
          </a:p>
          <a:p>
            <a:pPr eaLnBrk="1" hangingPunct="1">
              <a:lnSpc>
                <a:spcPct val="80000"/>
              </a:lnSpc>
              <a:buFontTx/>
              <a:buNone/>
            </a:pPr>
            <a:r>
              <a:rPr lang="en-GB" altLang="en-US" sz="2400"/>
              <a:t>	The products of bacterial digestion, along with water and any remaining minerals are absorbed leaving a residue behind.</a:t>
            </a: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tLang="en-US" sz="2800" b="1"/>
              <a:t>Colon</a:t>
            </a:r>
            <a:endParaRPr lang="en-US" altLang="en-US" sz="2800" b="1"/>
          </a:p>
        </p:txBody>
      </p:sp>
      <p:sp>
        <p:nvSpPr>
          <p:cNvPr id="24579" name="Rectangle 3"/>
          <p:cNvSpPr>
            <a:spLocks noGrp="1" noChangeArrowheads="1"/>
          </p:cNvSpPr>
          <p:nvPr>
            <p:ph type="body" idx="1"/>
          </p:nvPr>
        </p:nvSpPr>
        <p:spPr>
          <a:xfrm>
            <a:off x="0" y="1600200"/>
            <a:ext cx="8686800" cy="4525963"/>
          </a:xfrm>
        </p:spPr>
        <p:txBody>
          <a:bodyPr/>
          <a:lstStyle/>
          <a:p>
            <a:pPr eaLnBrk="1" hangingPunct="1">
              <a:lnSpc>
                <a:spcPct val="90000"/>
              </a:lnSpc>
              <a:buFontTx/>
              <a:buNone/>
            </a:pPr>
            <a:r>
              <a:rPr lang="en-US" altLang="en-US" sz="2400"/>
              <a:t>	The watery residue moves along the colon, and the faeces are formed and stored in the rectum before being excreted through the anus.</a:t>
            </a:r>
          </a:p>
          <a:p>
            <a:pPr eaLnBrk="1" hangingPunct="1">
              <a:lnSpc>
                <a:spcPct val="90000"/>
              </a:lnSpc>
              <a:buFontTx/>
              <a:buNone/>
            </a:pPr>
            <a:endParaRPr lang="en-US" altLang="en-US" sz="2400"/>
          </a:p>
          <a:p>
            <a:pPr eaLnBrk="1" hangingPunct="1">
              <a:lnSpc>
                <a:spcPct val="90000"/>
              </a:lnSpc>
              <a:buFontTx/>
              <a:buNone/>
            </a:pPr>
            <a:r>
              <a:rPr lang="en-US" altLang="en-US" sz="2400"/>
              <a:t>	Young children gradually learn to control this action.</a:t>
            </a:r>
          </a:p>
          <a:p>
            <a:pPr eaLnBrk="1" hangingPunct="1">
              <a:lnSpc>
                <a:spcPct val="90000"/>
              </a:lnSpc>
              <a:buFontTx/>
              <a:buNone/>
            </a:pPr>
            <a:endParaRPr lang="en-GB" altLang="en-US" sz="2400"/>
          </a:p>
          <a:p>
            <a:pPr eaLnBrk="1" hangingPunct="1">
              <a:lnSpc>
                <a:spcPct val="90000"/>
              </a:lnSpc>
              <a:buFontTx/>
              <a:buNone/>
            </a:pPr>
            <a:r>
              <a:rPr lang="en-GB" altLang="en-US" sz="2400"/>
              <a:t>	It may take 12-24 hours for the faeces to pass through the colon. This time can be reduced if the diet is high in fibre.</a:t>
            </a:r>
            <a:endParaRPr lang="en-US" altLang="en-US" sz="2400"/>
          </a:p>
          <a:p>
            <a:pPr eaLnBrk="1" hangingPunct="1">
              <a:lnSpc>
                <a:spcPct val="90000"/>
              </a:lnSpc>
              <a:buFontTx/>
              <a:buNone/>
            </a:pPr>
            <a:endParaRPr lang="en-US" altLang="en-US" sz="2400"/>
          </a:p>
          <a:p>
            <a:pPr eaLnBrk="1" hangingPunct="1">
              <a:lnSpc>
                <a:spcPct val="90000"/>
              </a:lnSpc>
              <a:buFontTx/>
              <a:buNone/>
            </a:pPr>
            <a:r>
              <a:rPr lang="en-US" altLang="en-US" sz="2400"/>
              <a:t>	</a:t>
            </a:r>
          </a:p>
        </p:txBody>
      </p:sp>
      <p:pic>
        <p:nvPicPr>
          <p:cNvPr id="24580" name="Picture 4" descr="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5013325"/>
            <a:ext cx="17002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altLang="en-US" sz="2800" b="1"/>
              <a:t>Gut Bacteria</a:t>
            </a:r>
            <a:endParaRPr lang="en-US" altLang="en-US" sz="2800" b="1"/>
          </a:p>
        </p:txBody>
      </p:sp>
      <p:pic>
        <p:nvPicPr>
          <p:cNvPr id="25603" name="Picture 4" descr="HM0026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638" y="2492375"/>
            <a:ext cx="1882775" cy="346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5"/>
          <p:cNvSpPr txBox="1">
            <a:spLocks noChangeArrowheads="1"/>
          </p:cNvSpPr>
          <p:nvPr/>
        </p:nvSpPr>
        <p:spPr bwMode="auto">
          <a:xfrm>
            <a:off x="5508625" y="1700213"/>
            <a:ext cx="3382963" cy="409575"/>
          </a:xfrm>
          <a:prstGeom prst="rect">
            <a:avLst/>
          </a:prstGeom>
          <a:noFill/>
          <a:ln w="12700">
            <a:solidFill>
              <a:srgbClr val="33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spcBef>
                <a:spcPct val="50000"/>
              </a:spcBef>
            </a:pPr>
            <a:r>
              <a:rPr lang="en-GB" altLang="en-US" sz="2000" b="0">
                <a:solidFill>
                  <a:srgbClr val="000000"/>
                </a:solidFill>
                <a:latin typeface="Century Gothic" panose="020B0502020202020204" pitchFamily="34" charset="0"/>
              </a:rPr>
              <a:t>Stomach 10</a:t>
            </a:r>
            <a:r>
              <a:rPr lang="en-GB" altLang="en-US" sz="2000" b="0" baseline="30000">
                <a:solidFill>
                  <a:srgbClr val="000000"/>
                </a:solidFill>
                <a:latin typeface="Century Gothic" panose="020B0502020202020204" pitchFamily="34" charset="0"/>
              </a:rPr>
              <a:t>1</a:t>
            </a:r>
            <a:r>
              <a:rPr lang="en-GB" altLang="en-US" sz="2000" b="0">
                <a:solidFill>
                  <a:srgbClr val="000000"/>
                </a:solidFill>
                <a:latin typeface="Century Gothic" panose="020B0502020202020204" pitchFamily="34" charset="0"/>
              </a:rPr>
              <a:t> – 10</a:t>
            </a:r>
            <a:r>
              <a:rPr lang="en-GB" altLang="en-US" sz="2000" b="0" baseline="30000">
                <a:solidFill>
                  <a:srgbClr val="000000"/>
                </a:solidFill>
                <a:latin typeface="Century Gothic" panose="020B0502020202020204" pitchFamily="34" charset="0"/>
              </a:rPr>
              <a:t>3</a:t>
            </a:r>
            <a:r>
              <a:rPr lang="en-GB" altLang="en-US" sz="2000" b="0">
                <a:solidFill>
                  <a:srgbClr val="000000"/>
                </a:solidFill>
                <a:latin typeface="Century Gothic" panose="020B0502020202020204" pitchFamily="34" charset="0"/>
              </a:rPr>
              <a:t> cfu/ml</a:t>
            </a:r>
            <a:endParaRPr lang="en-US" altLang="en-US" sz="2000" b="0">
              <a:solidFill>
                <a:srgbClr val="000000"/>
              </a:solidFill>
              <a:latin typeface="Century Gothic" panose="020B0502020202020204" pitchFamily="34" charset="0"/>
            </a:endParaRPr>
          </a:p>
        </p:txBody>
      </p:sp>
      <p:sp>
        <p:nvSpPr>
          <p:cNvPr id="25605" name="Text Box 7"/>
          <p:cNvSpPr txBox="1">
            <a:spLocks noChangeArrowheads="1"/>
          </p:cNvSpPr>
          <p:nvPr/>
        </p:nvSpPr>
        <p:spPr bwMode="auto">
          <a:xfrm>
            <a:off x="5580063" y="6237288"/>
            <a:ext cx="3384550" cy="409575"/>
          </a:xfrm>
          <a:prstGeom prst="rect">
            <a:avLst/>
          </a:prstGeom>
          <a:noFill/>
          <a:ln w="12700">
            <a:solidFill>
              <a:srgbClr val="33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spcBef>
                <a:spcPct val="50000"/>
              </a:spcBef>
            </a:pPr>
            <a:r>
              <a:rPr lang="en-GB" altLang="en-US" sz="2000" b="0">
                <a:solidFill>
                  <a:srgbClr val="000000"/>
                </a:solidFill>
                <a:latin typeface="Century Gothic" panose="020B0502020202020204" pitchFamily="34" charset="0"/>
              </a:rPr>
              <a:t>Colon  10</a:t>
            </a:r>
            <a:r>
              <a:rPr lang="en-GB" altLang="en-US" sz="2000" b="0" baseline="30000">
                <a:solidFill>
                  <a:srgbClr val="000000"/>
                </a:solidFill>
                <a:latin typeface="Century Gothic" panose="020B0502020202020204" pitchFamily="34" charset="0"/>
              </a:rPr>
              <a:t>10</a:t>
            </a:r>
            <a:r>
              <a:rPr lang="en-GB" altLang="en-US" sz="2000" b="0">
                <a:solidFill>
                  <a:srgbClr val="000000"/>
                </a:solidFill>
                <a:latin typeface="Century Gothic" panose="020B0502020202020204" pitchFamily="34" charset="0"/>
              </a:rPr>
              <a:t> – 10</a:t>
            </a:r>
            <a:r>
              <a:rPr lang="en-GB" altLang="en-US" sz="2000" b="0" baseline="30000">
                <a:solidFill>
                  <a:srgbClr val="000000"/>
                </a:solidFill>
                <a:latin typeface="Century Gothic" panose="020B0502020202020204" pitchFamily="34" charset="0"/>
              </a:rPr>
              <a:t>12 </a:t>
            </a:r>
            <a:r>
              <a:rPr lang="en-GB" altLang="en-US" sz="2000" b="0">
                <a:solidFill>
                  <a:srgbClr val="000000"/>
                </a:solidFill>
                <a:latin typeface="Century Gothic" panose="020B0502020202020204" pitchFamily="34" charset="0"/>
              </a:rPr>
              <a:t>cfu/ml</a:t>
            </a:r>
            <a:endParaRPr lang="en-US" altLang="en-US" sz="2000" b="0">
              <a:solidFill>
                <a:srgbClr val="000000"/>
              </a:solidFill>
              <a:latin typeface="Century Gothic" panose="020B0502020202020204" pitchFamily="34" charset="0"/>
            </a:endParaRPr>
          </a:p>
        </p:txBody>
      </p:sp>
      <p:sp>
        <p:nvSpPr>
          <p:cNvPr id="25606" name="Text Box 8"/>
          <p:cNvSpPr txBox="1">
            <a:spLocks noChangeArrowheads="1"/>
          </p:cNvSpPr>
          <p:nvPr/>
        </p:nvSpPr>
        <p:spPr bwMode="auto">
          <a:xfrm>
            <a:off x="6046788" y="3573463"/>
            <a:ext cx="3097212" cy="714375"/>
          </a:xfrm>
          <a:prstGeom prst="rect">
            <a:avLst/>
          </a:prstGeom>
          <a:noFill/>
          <a:ln w="12700">
            <a:solidFill>
              <a:srgbClr val="33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spcBef>
                <a:spcPct val="50000"/>
              </a:spcBef>
            </a:pPr>
            <a:r>
              <a:rPr lang="en-GB" altLang="en-US" sz="2000" b="0">
                <a:solidFill>
                  <a:srgbClr val="000000"/>
                </a:solidFill>
                <a:latin typeface="Century Gothic" panose="020B0502020202020204" pitchFamily="34" charset="0"/>
              </a:rPr>
              <a:t>Duodenum &amp; jejunum 10</a:t>
            </a:r>
            <a:r>
              <a:rPr lang="en-GB" altLang="en-US" sz="2000" b="0" baseline="30000">
                <a:solidFill>
                  <a:srgbClr val="000000"/>
                </a:solidFill>
                <a:latin typeface="Century Gothic" panose="020B0502020202020204" pitchFamily="34" charset="0"/>
              </a:rPr>
              <a:t>2</a:t>
            </a:r>
            <a:r>
              <a:rPr lang="en-GB" altLang="en-US" sz="2000" b="0">
                <a:solidFill>
                  <a:srgbClr val="000000"/>
                </a:solidFill>
                <a:latin typeface="Century Gothic" panose="020B0502020202020204" pitchFamily="34" charset="0"/>
              </a:rPr>
              <a:t> – 10</a:t>
            </a:r>
            <a:r>
              <a:rPr lang="en-GB" altLang="en-US" sz="2000" b="0" baseline="30000">
                <a:solidFill>
                  <a:srgbClr val="000000"/>
                </a:solidFill>
                <a:latin typeface="Century Gothic" panose="020B0502020202020204" pitchFamily="34" charset="0"/>
              </a:rPr>
              <a:t>5</a:t>
            </a:r>
            <a:r>
              <a:rPr lang="en-GB" altLang="en-US" sz="2000" b="0">
                <a:solidFill>
                  <a:srgbClr val="000000"/>
                </a:solidFill>
                <a:latin typeface="Century Gothic" panose="020B0502020202020204" pitchFamily="34" charset="0"/>
              </a:rPr>
              <a:t> cfu/ml</a:t>
            </a:r>
            <a:endParaRPr lang="en-US" altLang="en-US" sz="2000" b="0">
              <a:solidFill>
                <a:srgbClr val="000000"/>
              </a:solidFill>
              <a:latin typeface="Century Gothic" panose="020B0502020202020204" pitchFamily="34" charset="0"/>
            </a:endParaRPr>
          </a:p>
        </p:txBody>
      </p:sp>
      <p:sp>
        <p:nvSpPr>
          <p:cNvPr id="25607" name="Line 10"/>
          <p:cNvSpPr>
            <a:spLocks noChangeShapeType="1"/>
          </p:cNvSpPr>
          <p:nvPr/>
        </p:nvSpPr>
        <p:spPr bwMode="auto">
          <a:xfrm flipH="1">
            <a:off x="5580063" y="2133600"/>
            <a:ext cx="1439862" cy="935038"/>
          </a:xfrm>
          <a:prstGeom prst="line">
            <a:avLst/>
          </a:prstGeom>
          <a:noFill/>
          <a:ln w="952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8" name="Line 11"/>
          <p:cNvSpPr>
            <a:spLocks noChangeShapeType="1"/>
          </p:cNvSpPr>
          <p:nvPr/>
        </p:nvSpPr>
        <p:spPr bwMode="auto">
          <a:xfrm flipH="1">
            <a:off x="5508625" y="4292600"/>
            <a:ext cx="1512888" cy="144463"/>
          </a:xfrm>
          <a:prstGeom prst="line">
            <a:avLst/>
          </a:prstGeom>
          <a:noFill/>
          <a:ln w="952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9" name="Line 13"/>
          <p:cNvSpPr>
            <a:spLocks noChangeShapeType="1"/>
          </p:cNvSpPr>
          <p:nvPr/>
        </p:nvSpPr>
        <p:spPr bwMode="auto">
          <a:xfrm flipH="1" flipV="1">
            <a:off x="5435600" y="5589588"/>
            <a:ext cx="1368425" cy="647700"/>
          </a:xfrm>
          <a:prstGeom prst="line">
            <a:avLst/>
          </a:prstGeom>
          <a:noFill/>
          <a:ln w="952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10" name="Text Box 14"/>
          <p:cNvSpPr txBox="1">
            <a:spLocks noChangeArrowheads="1"/>
          </p:cNvSpPr>
          <p:nvPr/>
        </p:nvSpPr>
        <p:spPr bwMode="auto">
          <a:xfrm>
            <a:off x="0" y="1628775"/>
            <a:ext cx="3995738" cy="502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spcBef>
                <a:spcPct val="50000"/>
              </a:spcBef>
            </a:pPr>
            <a:r>
              <a:rPr lang="en-GB" altLang="en-US" sz="2400" b="0">
                <a:solidFill>
                  <a:srgbClr val="000000"/>
                </a:solidFill>
                <a:latin typeface="Century Gothic" panose="020B0502020202020204" pitchFamily="34" charset="0"/>
              </a:rPr>
              <a:t>The gut contains bacteria</a:t>
            </a:r>
          </a:p>
          <a:p>
            <a:pPr lvl="1">
              <a:spcBef>
                <a:spcPct val="50000"/>
              </a:spcBef>
              <a:buFontTx/>
              <a:buChar char="•"/>
            </a:pPr>
            <a:r>
              <a:rPr lang="en-GB" altLang="en-US" sz="2400" b="0">
                <a:solidFill>
                  <a:srgbClr val="000000"/>
                </a:solidFill>
                <a:latin typeface="Century Gothic" panose="020B0502020202020204" pitchFamily="34" charset="0"/>
              </a:rPr>
              <a:t> 400 – 500 different species</a:t>
            </a:r>
          </a:p>
          <a:p>
            <a:pPr lvl="1">
              <a:spcBef>
                <a:spcPct val="50000"/>
              </a:spcBef>
              <a:buFontTx/>
              <a:buChar char="•"/>
            </a:pPr>
            <a:r>
              <a:rPr lang="en-GB" altLang="en-US" sz="2400" b="0">
                <a:solidFill>
                  <a:srgbClr val="000000"/>
                </a:solidFill>
                <a:latin typeface="Century Gothic" panose="020B0502020202020204" pitchFamily="34" charset="0"/>
              </a:rPr>
              <a:t> includes potentially pathogenic (e.g. Clostridia) &amp; potentially beneficial (e.g. Bifidobacteria &amp; Lactobacilli) bacteria.</a:t>
            </a:r>
          </a:p>
          <a:p>
            <a:pPr lvl="1">
              <a:spcBef>
                <a:spcPct val="50000"/>
              </a:spcBef>
              <a:buFontTx/>
              <a:buChar char="•"/>
            </a:pPr>
            <a:r>
              <a:rPr lang="en-GB" altLang="en-US" sz="2400" b="0">
                <a:solidFill>
                  <a:srgbClr val="000000"/>
                </a:solidFill>
                <a:latin typeface="Century Gothic" panose="020B0502020202020204" pitchFamily="34" charset="0"/>
              </a:rPr>
              <a:t>These are measured in </a:t>
            </a:r>
            <a:r>
              <a:rPr lang="en-US" altLang="en-US" sz="2400" b="0">
                <a:latin typeface="Century Gothic" panose="020B0502020202020204" pitchFamily="34" charset="0"/>
              </a:rPr>
              <a:t>colony forming units per millilitres (cfu/ml).</a:t>
            </a:r>
            <a:r>
              <a:rPr lang="en-US" altLang="en-US" sz="2400">
                <a:latin typeface="Century Gothic" panose="020B0502020202020204" pitchFamily="34" charset="0"/>
              </a:rPr>
              <a:t>  </a:t>
            </a:r>
          </a:p>
        </p:txBody>
      </p:sp>
      <p:sp>
        <p:nvSpPr>
          <p:cNvPr id="25611" name="Text Box 15"/>
          <p:cNvSpPr txBox="1">
            <a:spLocks noChangeArrowheads="1"/>
          </p:cNvSpPr>
          <p:nvPr/>
        </p:nvSpPr>
        <p:spPr bwMode="auto">
          <a:xfrm>
            <a:off x="1600200" y="4673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altLang="en-US" sz="2800" b="1"/>
              <a:t>Summary of the phases of digestion</a:t>
            </a:r>
            <a:endParaRPr lang="en-US" altLang="en-US" sz="2800" b="1"/>
          </a:p>
        </p:txBody>
      </p:sp>
      <p:sp>
        <p:nvSpPr>
          <p:cNvPr id="17411" name="Rectangle 3"/>
          <p:cNvSpPr>
            <a:spLocks noGrp="1" noChangeArrowheads="1"/>
          </p:cNvSpPr>
          <p:nvPr>
            <p:ph type="body" idx="1"/>
          </p:nvPr>
        </p:nvSpPr>
        <p:spPr>
          <a:xfrm>
            <a:off x="0" y="1341438"/>
            <a:ext cx="8686800" cy="5327650"/>
          </a:xfrm>
        </p:spPr>
        <p:txBody>
          <a:bodyPr/>
          <a:lstStyle/>
          <a:p>
            <a:pPr eaLnBrk="1" hangingPunct="1">
              <a:lnSpc>
                <a:spcPct val="90000"/>
              </a:lnSpc>
              <a:buFontTx/>
              <a:buNone/>
            </a:pPr>
            <a:r>
              <a:rPr lang="en-US" altLang="en-US" sz="2400" b="1"/>
              <a:t>	Ingestion - </a:t>
            </a:r>
            <a:r>
              <a:rPr lang="en-US" altLang="en-US" sz="2400"/>
              <a:t>this is the physical intake of foodstuffs into the gastrointestinal tract.</a:t>
            </a:r>
          </a:p>
          <a:p>
            <a:pPr eaLnBrk="1" hangingPunct="1">
              <a:lnSpc>
                <a:spcPct val="90000"/>
              </a:lnSpc>
              <a:buFontTx/>
              <a:buNone/>
            </a:pPr>
            <a:endParaRPr lang="en-US" altLang="en-US" sz="2400" b="1"/>
          </a:p>
          <a:p>
            <a:pPr eaLnBrk="1" hangingPunct="1">
              <a:lnSpc>
                <a:spcPct val="90000"/>
              </a:lnSpc>
              <a:buFontTx/>
              <a:buNone/>
            </a:pPr>
            <a:r>
              <a:rPr lang="en-US" altLang="en-US" sz="2400" b="1"/>
              <a:t>	Digestion -</a:t>
            </a:r>
            <a:r>
              <a:rPr lang="en-US" altLang="en-US" sz="2400"/>
              <a:t>  a series of physical and chemical processes which begin in the mouth, but take place mainly in the stomach and small intestine.</a:t>
            </a:r>
            <a:br>
              <a:rPr lang="en-US" altLang="en-US" sz="2400"/>
            </a:br>
            <a:endParaRPr lang="en-US" altLang="en-US" sz="2400"/>
          </a:p>
          <a:p>
            <a:pPr eaLnBrk="1" hangingPunct="1">
              <a:lnSpc>
                <a:spcPct val="90000"/>
              </a:lnSpc>
              <a:buFontTx/>
              <a:buNone/>
            </a:pPr>
            <a:r>
              <a:rPr lang="en-US" altLang="en-US" sz="2400" b="1"/>
              <a:t>	Absorption -</a:t>
            </a:r>
            <a:r>
              <a:rPr lang="en-US" altLang="en-US" sz="2400"/>
              <a:t> the passage of the digested food substances across the gastro-intestinal lining, or mucosa, into the blood and lymph.</a:t>
            </a:r>
            <a:br>
              <a:rPr lang="en-US" altLang="en-US" sz="2400"/>
            </a:br>
            <a:endParaRPr lang="en-US" altLang="en-US" sz="2400"/>
          </a:p>
          <a:p>
            <a:pPr eaLnBrk="1" hangingPunct="1">
              <a:lnSpc>
                <a:spcPct val="90000"/>
              </a:lnSpc>
              <a:buFontTx/>
              <a:buNone/>
            </a:pPr>
            <a:r>
              <a:rPr lang="en-US" altLang="en-US" sz="2400" b="1"/>
              <a:t>	Elimination -</a:t>
            </a:r>
            <a:r>
              <a:rPr lang="en-US" altLang="en-US" sz="2400"/>
              <a:t> the excretion, or elimination, of those food substances that cannot be digested (such as cellulose) or without any nutritional value in the faeces.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fade">
                                      <p:cBhvr>
                                        <p:cTn id="12" dur="2000"/>
                                        <p:tgtEl>
                                          <p:spTgt spid="174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fade">
                                      <p:cBhvr>
                                        <p:cTn id="17" dur="2000"/>
                                        <p:tgtEl>
                                          <p:spTgt spid="1741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fade">
                                      <p:cBhvr>
                                        <p:cTn id="22" dur="20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altLang="en-US" sz="2800" b="1"/>
              <a:t>Describe the digestion of …</a:t>
            </a:r>
            <a:endParaRPr lang="en-US" altLang="en-US" sz="2800" b="1"/>
          </a:p>
        </p:txBody>
      </p:sp>
      <p:sp>
        <p:nvSpPr>
          <p:cNvPr id="27651" name="Rectangle 3"/>
          <p:cNvSpPr>
            <a:spLocks noGrp="1" noChangeArrowheads="1"/>
          </p:cNvSpPr>
          <p:nvPr>
            <p:ph type="body" idx="1"/>
          </p:nvPr>
        </p:nvSpPr>
        <p:spPr>
          <a:xfrm>
            <a:off x="539750" y="5373688"/>
            <a:ext cx="8229600" cy="536575"/>
          </a:xfrm>
        </p:spPr>
        <p:txBody>
          <a:bodyPr/>
          <a:lstStyle/>
          <a:p>
            <a:pPr eaLnBrk="1" hangingPunct="1">
              <a:buFontTx/>
              <a:buNone/>
            </a:pPr>
            <a:r>
              <a:rPr lang="en-GB" altLang="en-US" sz="2400"/>
              <a:t>Fish and chips 				Hamburger</a:t>
            </a:r>
            <a:endParaRPr lang="en-US" altLang="en-US" sz="2400"/>
          </a:p>
        </p:txBody>
      </p:sp>
      <p:pic>
        <p:nvPicPr>
          <p:cNvPr id="27652" name="Picture 5" descr="Fried fish meal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205038"/>
            <a:ext cx="4537075" cy="275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6" descr="cheeseburger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2133600"/>
            <a:ext cx="3851275"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altLang="en-US" sz="2800" b="1"/>
              <a:t>Review of the learning objectives</a:t>
            </a:r>
            <a:endParaRPr lang="en-US" altLang="en-US" sz="2800" b="1"/>
          </a:p>
        </p:txBody>
      </p:sp>
      <p:sp>
        <p:nvSpPr>
          <p:cNvPr id="28675" name="Rectangle 3"/>
          <p:cNvSpPr>
            <a:spLocks noGrp="1" noChangeArrowheads="1"/>
          </p:cNvSpPr>
          <p:nvPr>
            <p:ph type="body" idx="1"/>
          </p:nvPr>
        </p:nvSpPr>
        <p:spPr>
          <a:xfrm>
            <a:off x="457200" y="1600200"/>
            <a:ext cx="8229600" cy="2189163"/>
          </a:xfrm>
        </p:spPr>
        <p:txBody>
          <a:bodyPr/>
          <a:lstStyle/>
          <a:p>
            <a:pPr eaLnBrk="1" hangingPunct="1">
              <a:lnSpc>
                <a:spcPct val="90000"/>
              </a:lnSpc>
            </a:pPr>
            <a:r>
              <a:rPr lang="en-GB" altLang="en-US" sz="2400"/>
              <a:t>To recognise the organs involved in digestion;</a:t>
            </a:r>
          </a:p>
          <a:p>
            <a:pPr eaLnBrk="1" hangingPunct="1">
              <a:lnSpc>
                <a:spcPct val="90000"/>
              </a:lnSpc>
            </a:pPr>
            <a:r>
              <a:rPr lang="en-GB" altLang="en-US" sz="2400"/>
              <a:t>To understand the major functions of each body part in the digestive process;</a:t>
            </a:r>
          </a:p>
          <a:p>
            <a:pPr eaLnBrk="1" hangingPunct="1">
              <a:lnSpc>
                <a:spcPct val="90000"/>
              </a:lnSpc>
            </a:pPr>
            <a:r>
              <a:rPr lang="en-GB" altLang="en-US" sz="2400"/>
              <a:t>To understand the four major phases of digestion;</a:t>
            </a:r>
          </a:p>
          <a:p>
            <a:pPr eaLnBrk="1" hangingPunct="1">
              <a:lnSpc>
                <a:spcPct val="90000"/>
              </a:lnSpc>
            </a:pPr>
            <a:r>
              <a:rPr lang="en-GB" altLang="en-US" sz="2400"/>
              <a:t>To understand the functions of different enzymes.</a:t>
            </a:r>
            <a:endParaRPr lang="en-US" alt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GB" altLang="en-US"/>
          </a:p>
        </p:txBody>
      </p:sp>
      <p:sp>
        <p:nvSpPr>
          <p:cNvPr id="29699" name="Rectangle 3"/>
          <p:cNvSpPr>
            <a:spLocks noGrp="1" noChangeArrowheads="1"/>
          </p:cNvSpPr>
          <p:nvPr>
            <p:ph type="body" idx="1"/>
          </p:nvPr>
        </p:nvSpPr>
        <p:spPr/>
        <p:txBody>
          <a:bodyPr/>
          <a:lstStyle/>
          <a:p>
            <a:pPr eaLnBrk="1" hangingPunct="1"/>
            <a:endParaRPr lang="en-GB" altLang="en-US"/>
          </a:p>
        </p:txBody>
      </p:sp>
      <p:sp>
        <p:nvSpPr>
          <p:cNvPr id="29700" name="Rectangle 4"/>
          <p:cNvSpPr>
            <a:spLocks noChangeArrowheads="1"/>
          </p:cNvSpPr>
          <p:nvPr/>
        </p:nvSpPr>
        <p:spPr bwMode="auto">
          <a:xfrm>
            <a:off x="395288" y="2924175"/>
            <a:ext cx="8447087" cy="1009650"/>
          </a:xfrm>
          <a:prstGeom prst="rec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GB" altLang="en-US" sz="2800">
                <a:solidFill>
                  <a:schemeClr val="bg1"/>
                </a:solidFill>
                <a:latin typeface="Century Gothic" panose="020B0502020202020204" pitchFamily="34" charset="0"/>
              </a:rPr>
              <a:t>For more information visit </a:t>
            </a:r>
            <a:br>
              <a:rPr lang="en-GB" altLang="en-US" sz="2800">
                <a:solidFill>
                  <a:schemeClr val="bg1"/>
                </a:solidFill>
                <a:latin typeface="Century Gothic" panose="020B0502020202020204" pitchFamily="34" charset="0"/>
              </a:rPr>
            </a:br>
            <a:br>
              <a:rPr lang="en-GB" altLang="en-US" sz="1200">
                <a:solidFill>
                  <a:schemeClr val="bg1"/>
                </a:solidFill>
                <a:latin typeface="Century Gothic" panose="020B0502020202020204" pitchFamily="34" charset="0"/>
              </a:rPr>
            </a:br>
            <a:r>
              <a:rPr lang="en-GB" altLang="en-US" sz="2800">
                <a:solidFill>
                  <a:schemeClr val="bg1"/>
                </a:solidFill>
                <a:latin typeface="Century Gothic" panose="020B0502020202020204" pitchFamily="34" charset="0"/>
              </a:rPr>
              <a:t>www.foodafactoflife.org.uk</a:t>
            </a:r>
            <a:endParaRPr lang="en-US" altLang="en-US" sz="2800">
              <a:solidFill>
                <a:schemeClr val="bg1"/>
              </a:solidFill>
              <a:latin typeface="Century Gothic" panose="020B0502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z="2800" b="1"/>
              <a:t>Organs involved in digestion</a:t>
            </a:r>
            <a:endParaRPr lang="en-US" altLang="en-US" sz="2800" b="1"/>
          </a:p>
        </p:txBody>
      </p:sp>
      <p:sp>
        <p:nvSpPr>
          <p:cNvPr id="5123" name="Rectangle 3"/>
          <p:cNvSpPr>
            <a:spLocks noGrp="1" noChangeArrowheads="1"/>
          </p:cNvSpPr>
          <p:nvPr>
            <p:ph type="body" idx="1"/>
          </p:nvPr>
        </p:nvSpPr>
        <p:spPr>
          <a:xfrm>
            <a:off x="900113" y="3141663"/>
            <a:ext cx="7427912" cy="863600"/>
          </a:xfrm>
        </p:spPr>
        <p:txBody>
          <a:bodyPr/>
          <a:lstStyle/>
          <a:p>
            <a:pPr eaLnBrk="1" hangingPunct="1">
              <a:lnSpc>
                <a:spcPct val="90000"/>
              </a:lnSpc>
              <a:buFontTx/>
              <a:buNone/>
            </a:pPr>
            <a:r>
              <a:rPr lang="en-GB" altLang="en-US" sz="2400"/>
              <a:t>What is the route food takes through the body?</a:t>
            </a: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z="2800" b="1"/>
              <a:t>Organs involved in digestion</a:t>
            </a:r>
            <a:endParaRPr lang="en-US" altLang="en-US" sz="2800" b="1"/>
          </a:p>
        </p:txBody>
      </p:sp>
      <p:sp>
        <p:nvSpPr>
          <p:cNvPr id="12299" name="Text Box 11"/>
          <p:cNvSpPr txBox="1">
            <a:spLocks noChangeArrowheads="1"/>
          </p:cNvSpPr>
          <p:nvPr/>
        </p:nvSpPr>
        <p:spPr bwMode="auto">
          <a:xfrm>
            <a:off x="971550" y="2205038"/>
            <a:ext cx="115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Mouth</a:t>
            </a:r>
            <a:endParaRPr lang="en-US" altLang="en-US" sz="2400" b="0">
              <a:latin typeface="Century Gothic" panose="020B0502020202020204" pitchFamily="34" charset="0"/>
            </a:endParaRPr>
          </a:p>
        </p:txBody>
      </p:sp>
      <p:sp>
        <p:nvSpPr>
          <p:cNvPr id="12300" name="Text Box 12"/>
          <p:cNvSpPr txBox="1">
            <a:spLocks noChangeArrowheads="1"/>
          </p:cNvSpPr>
          <p:nvPr/>
        </p:nvSpPr>
        <p:spPr bwMode="auto">
          <a:xfrm>
            <a:off x="611188" y="3644900"/>
            <a:ext cx="1655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Stomach</a:t>
            </a:r>
            <a:endParaRPr lang="en-US" altLang="en-US" sz="2400" b="0">
              <a:latin typeface="Century Gothic" panose="020B0502020202020204" pitchFamily="34" charset="0"/>
            </a:endParaRPr>
          </a:p>
        </p:txBody>
      </p:sp>
      <p:sp>
        <p:nvSpPr>
          <p:cNvPr id="12301" name="Text Box 13"/>
          <p:cNvSpPr txBox="1">
            <a:spLocks noChangeArrowheads="1"/>
          </p:cNvSpPr>
          <p:nvPr/>
        </p:nvSpPr>
        <p:spPr bwMode="auto">
          <a:xfrm>
            <a:off x="6227763" y="2924175"/>
            <a:ext cx="223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Oesophagus</a:t>
            </a:r>
            <a:endParaRPr lang="en-US" altLang="en-US" sz="2400" b="0">
              <a:latin typeface="Century Gothic" panose="020B0502020202020204" pitchFamily="34" charset="0"/>
            </a:endParaRPr>
          </a:p>
        </p:txBody>
      </p:sp>
      <p:sp>
        <p:nvSpPr>
          <p:cNvPr id="12302" name="Text Box 14"/>
          <p:cNvSpPr txBox="1">
            <a:spLocks noChangeArrowheads="1"/>
          </p:cNvSpPr>
          <p:nvPr/>
        </p:nvSpPr>
        <p:spPr bwMode="auto">
          <a:xfrm>
            <a:off x="6372225" y="3860800"/>
            <a:ext cx="2305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Small intestine</a:t>
            </a:r>
            <a:endParaRPr lang="en-US" altLang="en-US" sz="2400" b="0">
              <a:latin typeface="Century Gothic" panose="020B0502020202020204" pitchFamily="34" charset="0"/>
            </a:endParaRPr>
          </a:p>
        </p:txBody>
      </p:sp>
      <p:sp>
        <p:nvSpPr>
          <p:cNvPr id="12303" name="Text Box 15"/>
          <p:cNvSpPr txBox="1">
            <a:spLocks noChangeArrowheads="1"/>
          </p:cNvSpPr>
          <p:nvPr/>
        </p:nvSpPr>
        <p:spPr bwMode="auto">
          <a:xfrm>
            <a:off x="6815138" y="4668838"/>
            <a:ext cx="18732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Large Intestine</a:t>
            </a:r>
            <a:endParaRPr lang="en-US" altLang="en-US" sz="2400" b="0">
              <a:latin typeface="Century Gothic" panose="020B0502020202020204" pitchFamily="34" charset="0"/>
            </a:endParaRPr>
          </a:p>
        </p:txBody>
      </p:sp>
      <p:sp>
        <p:nvSpPr>
          <p:cNvPr id="6152" name="Text Box 18"/>
          <p:cNvSpPr txBox="1">
            <a:spLocks noChangeArrowheads="1"/>
          </p:cNvSpPr>
          <p:nvPr/>
        </p:nvSpPr>
        <p:spPr bwMode="auto">
          <a:xfrm>
            <a:off x="971550" y="5805488"/>
            <a:ext cx="936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Anus</a:t>
            </a:r>
          </a:p>
        </p:txBody>
      </p:sp>
      <p:pic>
        <p:nvPicPr>
          <p:cNvPr id="6153" name="Picture 19" descr="gu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1341438"/>
            <a:ext cx="2890837" cy="480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Line 8"/>
          <p:cNvSpPr>
            <a:spLocks noChangeShapeType="1"/>
          </p:cNvSpPr>
          <p:nvPr/>
        </p:nvSpPr>
        <p:spPr bwMode="auto">
          <a:xfrm>
            <a:off x="2051050" y="6092825"/>
            <a:ext cx="23050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55" name="Line 6"/>
          <p:cNvSpPr>
            <a:spLocks noChangeShapeType="1"/>
          </p:cNvSpPr>
          <p:nvPr/>
        </p:nvSpPr>
        <p:spPr bwMode="auto">
          <a:xfrm flipH="1">
            <a:off x="4859338" y="5084763"/>
            <a:ext cx="19431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56" name="Line 7"/>
          <p:cNvSpPr>
            <a:spLocks noChangeShapeType="1"/>
          </p:cNvSpPr>
          <p:nvPr/>
        </p:nvSpPr>
        <p:spPr bwMode="auto">
          <a:xfrm flipV="1">
            <a:off x="4572000" y="4149725"/>
            <a:ext cx="1728788" cy="9366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57" name="Line 9"/>
          <p:cNvSpPr>
            <a:spLocks noChangeShapeType="1"/>
          </p:cNvSpPr>
          <p:nvPr/>
        </p:nvSpPr>
        <p:spPr bwMode="auto">
          <a:xfrm>
            <a:off x="4500563" y="3213100"/>
            <a:ext cx="165576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58" name="Line 5"/>
          <p:cNvSpPr>
            <a:spLocks noChangeShapeType="1"/>
          </p:cNvSpPr>
          <p:nvPr/>
        </p:nvSpPr>
        <p:spPr bwMode="auto">
          <a:xfrm flipH="1">
            <a:off x="2124075" y="2420938"/>
            <a:ext cx="165576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59" name="Line 17"/>
          <p:cNvSpPr>
            <a:spLocks noChangeShapeType="1"/>
          </p:cNvSpPr>
          <p:nvPr/>
        </p:nvSpPr>
        <p:spPr bwMode="auto">
          <a:xfrm>
            <a:off x="2124075" y="3933825"/>
            <a:ext cx="2592388" cy="5746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60" name="Text Box 20"/>
          <p:cNvSpPr txBox="1">
            <a:spLocks noChangeArrowheads="1"/>
          </p:cNvSpPr>
          <p:nvPr/>
        </p:nvSpPr>
        <p:spPr bwMode="auto">
          <a:xfrm>
            <a:off x="6372225" y="5589588"/>
            <a:ext cx="1368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Rectum </a:t>
            </a:r>
          </a:p>
        </p:txBody>
      </p:sp>
      <p:sp>
        <p:nvSpPr>
          <p:cNvPr id="6161" name="Line 21"/>
          <p:cNvSpPr>
            <a:spLocks noChangeShapeType="1"/>
          </p:cNvSpPr>
          <p:nvPr/>
        </p:nvSpPr>
        <p:spPr bwMode="auto">
          <a:xfrm>
            <a:off x="4500563" y="5805488"/>
            <a:ext cx="180022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162" name="Text Box 22"/>
          <p:cNvSpPr txBox="1">
            <a:spLocks noChangeArrowheads="1"/>
          </p:cNvSpPr>
          <p:nvPr/>
        </p:nvSpPr>
        <p:spPr bwMode="auto">
          <a:xfrm>
            <a:off x="5580063" y="1341438"/>
            <a:ext cx="32400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400" b="0">
                <a:latin typeface="Century Gothic" panose="020B0502020202020204" pitchFamily="34" charset="0"/>
              </a:rPr>
              <a:t>The gastrointestinal (GI) tract involves the stomach, small intestine and colon.</a:t>
            </a:r>
            <a:endParaRPr lang="en-US" altLang="en-US" sz="2400" b="0">
              <a:latin typeface="Century Gothic" panose="020B0502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9"/>
                                        </p:tgtEl>
                                        <p:attrNameLst>
                                          <p:attrName>style.visibility</p:attrName>
                                        </p:attrNameLst>
                                      </p:cBhvr>
                                      <p:to>
                                        <p:strVal val="visible"/>
                                      </p:to>
                                    </p:set>
                                    <p:animEffect transition="in" filter="fade">
                                      <p:cBhvr>
                                        <p:cTn id="7" dur="2000"/>
                                        <p:tgtEl>
                                          <p:spTgt spid="12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01"/>
                                        </p:tgtEl>
                                        <p:attrNameLst>
                                          <p:attrName>style.visibility</p:attrName>
                                        </p:attrNameLst>
                                      </p:cBhvr>
                                      <p:to>
                                        <p:strVal val="visible"/>
                                      </p:to>
                                    </p:set>
                                    <p:animEffect transition="in" filter="fade">
                                      <p:cBhvr>
                                        <p:cTn id="12" dur="2000"/>
                                        <p:tgtEl>
                                          <p:spTgt spid="123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00"/>
                                        </p:tgtEl>
                                        <p:attrNameLst>
                                          <p:attrName>style.visibility</p:attrName>
                                        </p:attrNameLst>
                                      </p:cBhvr>
                                      <p:to>
                                        <p:strVal val="visible"/>
                                      </p:to>
                                    </p:set>
                                    <p:animEffect transition="in" filter="fade">
                                      <p:cBhvr>
                                        <p:cTn id="17" dur="2000"/>
                                        <p:tgtEl>
                                          <p:spTgt spid="123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02"/>
                                        </p:tgtEl>
                                        <p:attrNameLst>
                                          <p:attrName>style.visibility</p:attrName>
                                        </p:attrNameLst>
                                      </p:cBhvr>
                                      <p:to>
                                        <p:strVal val="visible"/>
                                      </p:to>
                                    </p:set>
                                    <p:animEffect transition="in" filter="fade">
                                      <p:cBhvr>
                                        <p:cTn id="22" dur="2000"/>
                                        <p:tgtEl>
                                          <p:spTgt spid="123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03"/>
                                        </p:tgtEl>
                                        <p:attrNameLst>
                                          <p:attrName>style.visibility</p:attrName>
                                        </p:attrNameLst>
                                      </p:cBhvr>
                                      <p:to>
                                        <p:strVal val="visible"/>
                                      </p:to>
                                    </p:set>
                                    <p:animEffect transition="in" filter="fade">
                                      <p:cBhvr>
                                        <p:cTn id="2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 grpId="0"/>
      <p:bldP spid="12300" grpId="0"/>
      <p:bldP spid="12301" grpId="0"/>
      <p:bldP spid="12302" grpId="0"/>
      <p:bldP spid="123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z="2800" b="1"/>
              <a:t>Mouth</a:t>
            </a:r>
            <a:endParaRPr lang="en-US" altLang="en-US" sz="2800" b="1"/>
          </a:p>
        </p:txBody>
      </p:sp>
      <p:sp>
        <p:nvSpPr>
          <p:cNvPr id="7171" name="Rectangle 3"/>
          <p:cNvSpPr>
            <a:spLocks noGrp="1" noChangeArrowheads="1"/>
          </p:cNvSpPr>
          <p:nvPr>
            <p:ph type="body" idx="1"/>
          </p:nvPr>
        </p:nvSpPr>
        <p:spPr>
          <a:xfrm>
            <a:off x="0" y="1600200"/>
            <a:ext cx="8686800" cy="4525963"/>
          </a:xfrm>
        </p:spPr>
        <p:txBody>
          <a:bodyPr/>
          <a:lstStyle/>
          <a:p>
            <a:pPr eaLnBrk="1" hangingPunct="1">
              <a:lnSpc>
                <a:spcPct val="80000"/>
              </a:lnSpc>
              <a:buFontTx/>
              <a:buNone/>
            </a:pPr>
            <a:r>
              <a:rPr lang="en-GB" altLang="en-US" sz="2400"/>
              <a:t>	Mastication is the action of the teeth and the jaws working together to break food down. Food needs to be chewed to be broken down into pieces small enough to swallow.</a:t>
            </a:r>
          </a:p>
          <a:p>
            <a:pPr eaLnBrk="1" hangingPunct="1">
              <a:lnSpc>
                <a:spcPct val="80000"/>
              </a:lnSpc>
              <a:buFontTx/>
              <a:buNone/>
            </a:pPr>
            <a:endParaRPr lang="en-GB" altLang="en-US" sz="2400"/>
          </a:p>
          <a:p>
            <a:pPr eaLnBrk="1" hangingPunct="1">
              <a:lnSpc>
                <a:spcPct val="80000"/>
              </a:lnSpc>
              <a:buFontTx/>
              <a:buNone/>
            </a:pPr>
            <a:r>
              <a:rPr lang="en-GB" altLang="en-US" sz="2400"/>
              <a:t>	Breaking the food down also gives it a larger surface area for the digestive enzymes to work on.</a:t>
            </a:r>
          </a:p>
          <a:p>
            <a:pPr eaLnBrk="1" hangingPunct="1">
              <a:lnSpc>
                <a:spcPct val="80000"/>
              </a:lnSpc>
              <a:buFontTx/>
              <a:buNone/>
            </a:pPr>
            <a:endParaRPr lang="en-GB" altLang="en-US" sz="2400"/>
          </a:p>
          <a:p>
            <a:pPr eaLnBrk="1" hangingPunct="1">
              <a:lnSpc>
                <a:spcPct val="80000"/>
              </a:lnSpc>
              <a:buFontTx/>
              <a:buNone/>
            </a:pPr>
            <a:r>
              <a:rPr lang="en-GB" altLang="en-US" sz="2400"/>
              <a:t>	There are two different types of teeth in the mouth</a:t>
            </a:r>
          </a:p>
          <a:p>
            <a:pPr lvl="1" eaLnBrk="1" hangingPunct="1">
              <a:lnSpc>
                <a:spcPct val="80000"/>
              </a:lnSpc>
              <a:buFontTx/>
              <a:buNone/>
            </a:pPr>
            <a:r>
              <a:rPr lang="en-GB" altLang="en-US" sz="2400"/>
              <a:t>- Incisors to tear food e.g. meat</a:t>
            </a:r>
          </a:p>
          <a:p>
            <a:pPr lvl="1" eaLnBrk="1" hangingPunct="1">
              <a:lnSpc>
                <a:spcPct val="80000"/>
              </a:lnSpc>
              <a:buFontTx/>
              <a:buNone/>
            </a:pPr>
            <a:r>
              <a:rPr lang="en-GB" altLang="en-US" sz="2400"/>
              <a:t>- Molars to grind the food.</a:t>
            </a:r>
          </a:p>
        </p:txBody>
      </p:sp>
      <p:pic>
        <p:nvPicPr>
          <p:cNvPr id="7172" name="Picture 5" descr="he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5975" y="4710113"/>
            <a:ext cx="1978025" cy="214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z="2800" b="1"/>
              <a:t>Saliva</a:t>
            </a:r>
            <a:endParaRPr lang="en-US" altLang="en-US" sz="2800" b="1"/>
          </a:p>
        </p:txBody>
      </p:sp>
      <p:sp>
        <p:nvSpPr>
          <p:cNvPr id="8195" name="Rectangle 3"/>
          <p:cNvSpPr>
            <a:spLocks noGrp="1" noChangeArrowheads="1"/>
          </p:cNvSpPr>
          <p:nvPr>
            <p:ph type="body" idx="1"/>
          </p:nvPr>
        </p:nvSpPr>
        <p:spPr>
          <a:xfrm>
            <a:off x="0" y="1341438"/>
            <a:ext cx="8686800" cy="4895850"/>
          </a:xfrm>
        </p:spPr>
        <p:txBody>
          <a:bodyPr/>
          <a:lstStyle/>
          <a:p>
            <a:pPr eaLnBrk="1" hangingPunct="1">
              <a:lnSpc>
                <a:spcPct val="90000"/>
              </a:lnSpc>
              <a:buFontTx/>
              <a:buNone/>
            </a:pPr>
            <a:r>
              <a:rPr lang="en-GB" altLang="en-US" sz="2400"/>
              <a:t>	Saliva contains the enzyme amylase which breaks down starch into simple sugars.</a:t>
            </a:r>
          </a:p>
          <a:p>
            <a:pPr eaLnBrk="1" hangingPunct="1">
              <a:lnSpc>
                <a:spcPct val="90000"/>
              </a:lnSpc>
              <a:buFontTx/>
              <a:buNone/>
            </a:pPr>
            <a:endParaRPr lang="en-GB" altLang="en-US" sz="2400"/>
          </a:p>
          <a:p>
            <a:pPr eaLnBrk="1" hangingPunct="1">
              <a:lnSpc>
                <a:spcPct val="90000"/>
              </a:lnSpc>
              <a:buFontTx/>
              <a:buNone/>
            </a:pPr>
            <a:r>
              <a:rPr lang="en-GB" altLang="en-US" sz="2400"/>
              <a:t>	It also moistens the food allowing easier passage through the gastrointestinal tract. </a:t>
            </a:r>
          </a:p>
          <a:p>
            <a:pPr eaLnBrk="1" hangingPunct="1">
              <a:lnSpc>
                <a:spcPct val="90000"/>
              </a:lnSpc>
              <a:buFontTx/>
              <a:buNone/>
            </a:pPr>
            <a:endParaRPr lang="en-GB" altLang="en-US" sz="2400"/>
          </a:p>
          <a:p>
            <a:pPr eaLnBrk="1" hangingPunct="1">
              <a:lnSpc>
                <a:spcPct val="90000"/>
              </a:lnSpc>
              <a:buFontTx/>
              <a:buNone/>
            </a:pPr>
            <a:r>
              <a:rPr lang="en-GB" altLang="en-US" sz="2400"/>
              <a:t>	Saliva is secreted from glands found under the tongue and at the back of the mouth.</a:t>
            </a:r>
          </a:p>
          <a:p>
            <a:pPr eaLnBrk="1" hangingPunct="1">
              <a:lnSpc>
                <a:spcPct val="90000"/>
              </a:lnSpc>
              <a:buFontTx/>
              <a:buNone/>
            </a:pPr>
            <a:endParaRPr lang="en-GB" altLang="en-US" sz="2400"/>
          </a:p>
          <a:p>
            <a:pPr eaLnBrk="1" hangingPunct="1">
              <a:lnSpc>
                <a:spcPct val="90000"/>
              </a:lnSpc>
              <a:buFontTx/>
              <a:buNone/>
            </a:pPr>
            <a:r>
              <a:rPr lang="en-GB" altLang="en-US" sz="2400"/>
              <a:t>	The sight, smell, taste or even the thought of food will start to increase the amount of saliva secreted.</a:t>
            </a: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z="2800" b="1"/>
              <a:t>Moving on from the mouth </a:t>
            </a:r>
            <a:endParaRPr lang="en-US" altLang="en-US" sz="2800" b="1"/>
          </a:p>
        </p:txBody>
      </p:sp>
      <p:sp>
        <p:nvSpPr>
          <p:cNvPr id="9219" name="Rectangle 3"/>
          <p:cNvSpPr>
            <a:spLocks noGrp="1" noChangeArrowheads="1"/>
          </p:cNvSpPr>
          <p:nvPr>
            <p:ph type="body" idx="1"/>
          </p:nvPr>
        </p:nvSpPr>
        <p:spPr>
          <a:xfrm>
            <a:off x="0" y="1600200"/>
            <a:ext cx="8686800" cy="4525963"/>
          </a:xfrm>
        </p:spPr>
        <p:txBody>
          <a:bodyPr/>
          <a:lstStyle/>
          <a:p>
            <a:pPr eaLnBrk="1" hangingPunct="1">
              <a:buFontTx/>
              <a:buNone/>
            </a:pPr>
            <a:r>
              <a:rPr lang="en-GB" altLang="en-US" sz="2400"/>
              <a:t>	Food is masticated and mixed with saliva in the mouth.</a:t>
            </a:r>
          </a:p>
          <a:p>
            <a:pPr eaLnBrk="1" hangingPunct="1">
              <a:buFontTx/>
              <a:buNone/>
            </a:pPr>
            <a:endParaRPr lang="en-GB" altLang="en-US" sz="2400"/>
          </a:p>
          <a:p>
            <a:pPr eaLnBrk="1" hangingPunct="1">
              <a:buFontTx/>
              <a:buNone/>
            </a:pPr>
            <a:r>
              <a:rPr lang="en-GB" altLang="en-US" sz="2400"/>
              <a:t>	The tongue and cheeks help to push the food into the teeth and also shape the food into a ball or bolus before being swallowed.</a:t>
            </a:r>
          </a:p>
          <a:p>
            <a:pPr eaLnBrk="1" hangingPunct="1">
              <a:buFontTx/>
              <a:buNone/>
            </a:pPr>
            <a:endParaRPr lang="en-GB" altLang="en-US" sz="2400"/>
          </a:p>
          <a:p>
            <a:pPr eaLnBrk="1" hangingPunct="1">
              <a:buFontTx/>
              <a:buNone/>
            </a:pPr>
            <a:r>
              <a:rPr lang="en-GB" altLang="en-US" sz="2400"/>
              <a:t>	The bolus is passed through to the oesophagus.</a:t>
            </a:r>
            <a:endParaRPr lang="en-US"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z="2800" b="1"/>
              <a:t>Oesophagus</a:t>
            </a:r>
            <a:endParaRPr lang="en-US" altLang="en-US" sz="2800" b="1"/>
          </a:p>
        </p:txBody>
      </p:sp>
      <p:sp>
        <p:nvSpPr>
          <p:cNvPr id="10243" name="Rectangle 3"/>
          <p:cNvSpPr>
            <a:spLocks noGrp="1" noChangeArrowheads="1"/>
          </p:cNvSpPr>
          <p:nvPr>
            <p:ph type="body" idx="1"/>
          </p:nvPr>
        </p:nvSpPr>
        <p:spPr>
          <a:xfrm>
            <a:off x="0" y="1600200"/>
            <a:ext cx="8686800" cy="4525963"/>
          </a:xfrm>
        </p:spPr>
        <p:txBody>
          <a:bodyPr/>
          <a:lstStyle/>
          <a:p>
            <a:pPr eaLnBrk="1" hangingPunct="1">
              <a:lnSpc>
                <a:spcPct val="90000"/>
              </a:lnSpc>
              <a:buFontTx/>
              <a:buNone/>
            </a:pPr>
            <a:r>
              <a:rPr lang="en-US" altLang="en-US" sz="2400"/>
              <a:t>	The oesophagus is similar to a conveyor belt as it transfers the food from the mouth to the stomach in 3-6 seconds. </a:t>
            </a:r>
          </a:p>
          <a:p>
            <a:pPr eaLnBrk="1" hangingPunct="1">
              <a:lnSpc>
                <a:spcPct val="90000"/>
              </a:lnSpc>
              <a:buFontTx/>
              <a:buNone/>
            </a:pPr>
            <a:endParaRPr lang="en-US" altLang="en-US" sz="2400"/>
          </a:p>
          <a:p>
            <a:pPr eaLnBrk="1" hangingPunct="1">
              <a:lnSpc>
                <a:spcPct val="90000"/>
              </a:lnSpc>
              <a:buFontTx/>
              <a:buNone/>
            </a:pPr>
            <a:r>
              <a:rPr lang="en-US" altLang="en-US" sz="2400"/>
              <a:t>	Circular muscles in the wall of the oesophagus relax in front of the bolus whilst circular muscles behind the food contract, pushing the bolus onward. </a:t>
            </a:r>
          </a:p>
          <a:p>
            <a:pPr eaLnBrk="1" hangingPunct="1">
              <a:lnSpc>
                <a:spcPct val="90000"/>
              </a:lnSpc>
              <a:buFontTx/>
              <a:buNone/>
            </a:pPr>
            <a:r>
              <a:rPr lang="en-US" altLang="en-US" sz="2400"/>
              <a:t>	This is called peristalsis.</a:t>
            </a:r>
          </a:p>
          <a:p>
            <a:pPr eaLnBrk="1" hangingPunct="1">
              <a:lnSpc>
                <a:spcPct val="90000"/>
              </a:lnSpc>
              <a:buFontTx/>
              <a:buNone/>
            </a:pPr>
            <a:endParaRPr lang="en-US" altLang="en-US" sz="2400"/>
          </a:p>
          <a:p>
            <a:pPr eaLnBrk="1" hangingPunct="1">
              <a:lnSpc>
                <a:spcPct val="90000"/>
              </a:lnSpc>
              <a:buFontTx/>
              <a:buNone/>
            </a:pPr>
            <a:r>
              <a:rPr lang="en-GB" altLang="en-US" sz="2400"/>
              <a:t>	People do not have conscious control over the muscles in the oesophagus. Even if someone is upside down, the food will be passed on to the stomach.</a:t>
            </a:r>
            <a:endParaRPr lang="en-US"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z="2800" b="1"/>
              <a:t>Stomach</a:t>
            </a:r>
            <a:endParaRPr lang="en-US" altLang="en-US" sz="2800" b="1"/>
          </a:p>
        </p:txBody>
      </p:sp>
      <p:sp>
        <p:nvSpPr>
          <p:cNvPr id="11267" name="Rectangle 3"/>
          <p:cNvSpPr>
            <a:spLocks noGrp="1" noChangeArrowheads="1"/>
          </p:cNvSpPr>
          <p:nvPr>
            <p:ph type="body" idx="1"/>
          </p:nvPr>
        </p:nvSpPr>
        <p:spPr>
          <a:xfrm>
            <a:off x="0" y="1600200"/>
            <a:ext cx="8686800" cy="4525963"/>
          </a:xfrm>
        </p:spPr>
        <p:txBody>
          <a:bodyPr/>
          <a:lstStyle/>
          <a:p>
            <a:pPr eaLnBrk="1" hangingPunct="1">
              <a:buFontTx/>
              <a:buNone/>
            </a:pPr>
            <a:r>
              <a:rPr lang="en-US" altLang="en-US" sz="2400"/>
              <a:t>	The stomach is an expandable sack made up of three different layers of muscles where the bolus will be churned for a few minutes or up to 2 or 3 hours.</a:t>
            </a:r>
          </a:p>
          <a:p>
            <a:pPr eaLnBrk="1" hangingPunct="1">
              <a:buFontTx/>
              <a:buNone/>
            </a:pPr>
            <a:endParaRPr lang="en-US" altLang="en-US" sz="2400"/>
          </a:p>
          <a:p>
            <a:pPr eaLnBrk="1" hangingPunct="1">
              <a:buFontTx/>
              <a:buNone/>
            </a:pPr>
            <a:r>
              <a:rPr lang="en-GB" altLang="en-US" sz="2400"/>
              <a:t>	The bolus is mixed with hydrochloric acid which </a:t>
            </a:r>
            <a:r>
              <a:rPr lang="en-US" altLang="en-US" sz="2400"/>
              <a:t>helps to kill any bacteria present.</a:t>
            </a:r>
          </a:p>
          <a:p>
            <a:pPr eaLnBrk="1" hangingPunct="1">
              <a:buFontTx/>
              <a:buNone/>
            </a:pPr>
            <a:r>
              <a:rPr lang="en-US" altLang="en-US"/>
              <a:t>	</a:t>
            </a:r>
          </a:p>
        </p:txBody>
      </p:sp>
      <p:pic>
        <p:nvPicPr>
          <p:cNvPr id="11268" name="Picture 51" descr="Stomach illustration [320x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4437063"/>
            <a:ext cx="1812925" cy="226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FFL11_16</Template>
  <TotalTime>803</TotalTime>
  <Words>1589</Words>
  <Application>Microsoft Office PowerPoint</Application>
  <PresentationFormat>On-screen Show (4:3)</PresentationFormat>
  <Paragraphs>167</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Century Gothic</vt:lpstr>
      <vt:lpstr>Wingdings</vt:lpstr>
      <vt:lpstr>1_Custom Design</vt:lpstr>
      <vt:lpstr>The digestion process</vt:lpstr>
      <vt:lpstr>Learning objectives</vt:lpstr>
      <vt:lpstr>Organs involved in digestion</vt:lpstr>
      <vt:lpstr>Organs involved in digestion</vt:lpstr>
      <vt:lpstr>Mouth</vt:lpstr>
      <vt:lpstr>Saliva</vt:lpstr>
      <vt:lpstr>Moving on from the mouth </vt:lpstr>
      <vt:lpstr>Oesophagus</vt:lpstr>
      <vt:lpstr>Stomach</vt:lpstr>
      <vt:lpstr>Stomach</vt:lpstr>
      <vt:lpstr>Small intestine</vt:lpstr>
      <vt:lpstr>Duodenum </vt:lpstr>
      <vt:lpstr>Bile</vt:lpstr>
      <vt:lpstr>Pancreatic juices</vt:lpstr>
      <vt:lpstr>Peristalsis</vt:lpstr>
      <vt:lpstr>Wall of the small intestine</vt:lpstr>
      <vt:lpstr>Digestion in the wall of the  small intestine</vt:lpstr>
      <vt:lpstr>Substances absorbed in the  small intestine</vt:lpstr>
      <vt:lpstr>Absorption</vt:lpstr>
      <vt:lpstr>Absorption</vt:lpstr>
      <vt:lpstr>Colon</vt:lpstr>
      <vt:lpstr>Colon</vt:lpstr>
      <vt:lpstr>Gut Bacteria</vt:lpstr>
      <vt:lpstr>Summary of the phases of digestion</vt:lpstr>
      <vt:lpstr>Describe the digestion of …</vt:lpstr>
      <vt:lpstr>Review of the learning objectives</vt:lpstr>
      <vt:lpstr>PowerPoint Presentation</vt:lpstr>
    </vt:vector>
  </TitlesOfParts>
  <Company>The British Nutrition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digestion process</dc:title>
  <dc:creator>Michelle Rowcliffe</dc:creator>
  <cp:lastModifiedBy>TURNER, Gary (gturn44)</cp:lastModifiedBy>
  <cp:revision>52</cp:revision>
  <dcterms:created xsi:type="dcterms:W3CDTF">2008-12-03T11:54:39Z</dcterms:created>
  <dcterms:modified xsi:type="dcterms:W3CDTF">2023-12-06T03:47:55Z</dcterms:modified>
</cp:coreProperties>
</file>